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74" r:id="rId7"/>
    <p:sldId id="275" r:id="rId8"/>
    <p:sldId id="276" r:id="rId9"/>
    <p:sldId id="277" r:id="rId10"/>
    <p:sldId id="261" r:id="rId11"/>
    <p:sldId id="269" r:id="rId12"/>
    <p:sldId id="271" r:id="rId13"/>
    <p:sldId id="270" r:id="rId14"/>
    <p:sldId id="262" r:id="rId15"/>
    <p:sldId id="263" r:id="rId16"/>
    <p:sldId id="268" r:id="rId17"/>
    <p:sldId id="264" r:id="rId18"/>
    <p:sldId id="272" r:id="rId19"/>
    <p:sldId id="265" r:id="rId20"/>
    <p:sldId id="266" r:id="rId21"/>
    <p:sldId id="273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4" roundtripDataSignature="AMtx7miXT96dIafY6MPxjDDQFiQxevYA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60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7588043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900015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0440ab1c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60440ab1c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079467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0440ab1c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60440ab1c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196627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0440ab1c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60440ab1c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906564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0440ab1c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60440ab1c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0513930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0440ab1c6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60440ab1c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160149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60440ab1c6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60440ab1c6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860070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60440ab1c6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60440ab1c6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1534335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60440ab1c6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60440ab1c6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1129249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60440ab1c6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60440ab1c6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0303365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6174327c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6174327c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666124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8074129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74327c0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6174327c0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7383660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74327c0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6174327c0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738366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0440ab1c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60440ab1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99802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443263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0440ab1c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60440ab1c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884924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0440ab1c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60440ab1c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884924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0440ab1c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60440ab1c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884924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0440ab1c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60440ab1c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884924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0440ab1c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60440ab1c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884924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bg>
      <p:bgPr>
        <a:solidFill>
          <a:srgbClr val="07376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5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6200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5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175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5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" name="Google Shape;18;p5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9" name="Google Shape;19;p5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5"/>
          <p:cNvSpPr txBox="1"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600"/>
              <a:buFont typeface="Rockwell"/>
              <a:buNone/>
              <a:defRPr sz="9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70"/>
              <a:buNone/>
              <a:defRPr sz="22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7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592733" y="4289334"/>
            <a:ext cx="1193868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lvl="1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lvl="2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lvl="3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lvl="4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lvl="5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lvl="6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lvl="7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lvl="8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 rot="5400000">
            <a:off x="4073652" y="-882396"/>
            <a:ext cx="4050792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 rot="5400000">
            <a:off x="7181850" y="2076450"/>
            <a:ext cx="5638800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 rot="5400000">
            <a:off x="2000250" y="-400050"/>
            <a:ext cx="5638800" cy="75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cabezado de sección" type="secHead">
  <p:cSld name="SECTION_HEADER">
    <p:bg>
      <p:bgPr>
        <a:solidFill>
          <a:srgbClr val="073763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Font typeface="Rockwell"/>
              <a:buNone/>
              <a:defRPr sz="8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dt" idx="10"/>
          </p:nvPr>
        </p:nvSpPr>
        <p:spPr>
          <a:xfrm>
            <a:off x="8593667" y="6272784"/>
            <a:ext cx="2644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ftr" idx="11"/>
          </p:nvPr>
        </p:nvSpPr>
        <p:spPr>
          <a:xfrm>
            <a:off x="2182708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8" name="Google Shape;38;p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39" name="Google Shape;39;p7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7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3702" y="2506133"/>
            <a:ext cx="1188298" cy="720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lvl="1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lvl="2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lvl="3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lvl="4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lvl="5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lvl="6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lvl="7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lvl="8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1069848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2"/>
          </p:nvPr>
        </p:nvSpPr>
        <p:spPr>
          <a:xfrm>
            <a:off x="6364224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 b="1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2"/>
          </p:nvPr>
        </p:nvSpPr>
        <p:spPr>
          <a:xfrm>
            <a:off x="1069848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3"/>
          </p:nvPr>
        </p:nvSpPr>
        <p:spPr>
          <a:xfrm>
            <a:off x="6364224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 b="1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4"/>
          </p:nvPr>
        </p:nvSpPr>
        <p:spPr>
          <a:xfrm>
            <a:off x="6364224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ido con título" type="objTx">
  <p:cSld name="OBJECT_WITH_CAPTION_TEXT">
    <p:bg>
      <p:bgPr>
        <a:solidFill>
          <a:srgbClr val="073763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Rockwell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838200" y="685800"/>
            <a:ext cx="6711696" cy="5020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2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4" name="Google Shape;74;p12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5" name="Google Shape;75;p12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n con título" type="picTx">
  <p:cSld name="PICTURE_WITH_CAPTION_TEXT">
    <p:bg>
      <p:bgPr>
        <a:solidFill>
          <a:srgbClr val="073763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Rockwell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>
            <a:spLocks noGrp="1"/>
          </p:cNvSpPr>
          <p:nvPr>
            <p:ph type="pic" idx="2"/>
          </p:nvPr>
        </p:nvSpPr>
        <p:spPr>
          <a:xfrm>
            <a:off x="0" y="0"/>
            <a:ext cx="8303740" cy="6858000"/>
          </a:xfrm>
          <a:prstGeom prst="rect">
            <a:avLst/>
          </a:prstGeom>
          <a:solidFill>
            <a:srgbClr val="E1DFD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23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204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4" name="Google Shape;84;p13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5" name="Google Shape;85;p13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400"/>
              <a:buFont typeface="Rockwell"/>
              <a:buNone/>
              <a:defRPr sz="5400" b="0" i="0" u="none" strike="noStrike" cap="none"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65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2575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53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95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959" algn="l" rtl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grpSp>
        <p:nvGrpSpPr>
          <p:cNvPr id="10" name="Google Shape;10;p4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1" name="Google Shape;11;p4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1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4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Google Shape;13;p4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pceriotto@uncu.edu.ar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mailto:pmtesta@uncu.edu.a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tecas.uncuyo.edu.ar/sigsid/auth/login.ph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ctrTitle"/>
          </p:nvPr>
        </p:nvSpPr>
        <p:spPr>
          <a:xfrm>
            <a:off x="1069848" y="1803041"/>
            <a:ext cx="9966960" cy="2251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ckwell"/>
              <a:buNone/>
            </a:pPr>
            <a:r>
              <a:rPr lang="es-ES" sz="2800" b="1" dirty="0"/>
              <a:t>SIG-SID Y RDA: DEL TRABAJO AISLADO A LA CATALOGACIÓN COMPARTIDA EN EL </a:t>
            </a:r>
            <a:br>
              <a:rPr lang="es-ES" sz="2800" b="1" dirty="0"/>
            </a:br>
            <a:r>
              <a:rPr lang="es-ES" sz="2800" b="1" dirty="0"/>
              <a:t>SISTEMA INTEGRADO DE DOCUMENTACIÓN </a:t>
            </a:r>
            <a:br>
              <a:rPr lang="es-ES" sz="2800" b="1" dirty="0"/>
            </a:br>
            <a:r>
              <a:rPr lang="es-ES" sz="2800" b="1" dirty="0"/>
              <a:t>DE LA UNCUYO</a:t>
            </a:r>
            <a:br>
              <a:rPr lang="es-ES" sz="2800" b="1" dirty="0"/>
            </a:br>
            <a:r>
              <a:rPr lang="es-ES" sz="2800" b="1" dirty="0"/>
              <a:t/>
            </a:r>
            <a:br>
              <a:rPr lang="es-ES" sz="2800" b="1" dirty="0"/>
            </a:br>
            <a:r>
              <a:rPr lang="es-ES" sz="2400" b="1" dirty="0"/>
              <a:t>PAULA CERIOTTO Y PATRICIA TESTA</a:t>
            </a:r>
            <a:endParaRPr dirty="0"/>
          </a:p>
        </p:txBody>
      </p:sp>
      <p:sp>
        <p:nvSpPr>
          <p:cNvPr id="105" name="Google Shape;105;p1"/>
          <p:cNvSpPr txBox="1">
            <a:spLocks noGrp="1"/>
          </p:cNvSpPr>
          <p:nvPr>
            <p:ph type="subTitle" idx="1"/>
          </p:nvPr>
        </p:nvSpPr>
        <p:spPr>
          <a:xfrm>
            <a:off x="1069848" y="4614202"/>
            <a:ext cx="8201152" cy="1380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445"/>
              <a:buNone/>
            </a:pPr>
            <a:r>
              <a:rPr lang="es-ES" sz="7200" b="1" dirty="0">
                <a:solidFill>
                  <a:schemeClr val="lt1"/>
                </a:solidFill>
              </a:rPr>
              <a:t>VII Encuentro Nacional de Catalogadores </a:t>
            </a:r>
            <a:endParaRPr sz="72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445"/>
              <a:buNone/>
            </a:pPr>
            <a:r>
              <a:rPr lang="es-ES" sz="7200" b="1" dirty="0">
                <a:solidFill>
                  <a:schemeClr val="lt1"/>
                </a:solidFill>
              </a:rPr>
              <a:t>“Actualidad y perspectivas de los servicios técnicos en la </a:t>
            </a:r>
            <a:r>
              <a:rPr lang="es-ES" sz="7200" b="1" dirty="0" smtClean="0">
                <a:solidFill>
                  <a:schemeClr val="lt1"/>
                </a:solidFill>
              </a:rPr>
              <a:t>Argentina”</a:t>
            </a:r>
            <a:endParaRPr sz="72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445"/>
              <a:buNone/>
            </a:pPr>
            <a:endParaRPr sz="7200" b="1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445"/>
              <a:buNone/>
            </a:pPr>
            <a:r>
              <a:rPr lang="es-ES" sz="7200" b="1" dirty="0">
                <a:solidFill>
                  <a:schemeClr val="lt1"/>
                </a:solidFill>
              </a:rPr>
              <a:t>Biblioteca Nacional “Mariano Moreno”</a:t>
            </a:r>
            <a:endParaRPr sz="72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445"/>
              <a:buNone/>
            </a:pPr>
            <a:r>
              <a:rPr lang="es-ES" sz="7200" b="1" dirty="0">
                <a:solidFill>
                  <a:schemeClr val="lt1"/>
                </a:solidFill>
              </a:rPr>
              <a:t>2 al 4 de octubre de 2019</a:t>
            </a:r>
            <a:endParaRPr sz="72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445"/>
              <a:buNone/>
            </a:pPr>
            <a:r>
              <a:rPr lang="es-ES" sz="7200" b="1" dirty="0">
                <a:solidFill>
                  <a:schemeClr val="lt1"/>
                </a:solidFill>
              </a:rPr>
              <a:t>Buenos Aires, Argentina</a:t>
            </a:r>
            <a:endParaRPr sz="7200" b="1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468"/>
              <a:buNone/>
            </a:pPr>
            <a:endParaRPr sz="550" dirty="0">
              <a:solidFill>
                <a:schemeClr val="lt1"/>
              </a:solidFill>
            </a:endParaRPr>
          </a:p>
        </p:txBody>
      </p:sp>
      <p:sp>
        <p:nvSpPr>
          <p:cNvPr id="106" name="Google Shape;106;p1" descr="Resultado de imagen para logo sid uncuyo"/>
          <p:cNvSpPr/>
          <p:nvPr/>
        </p:nvSpPr>
        <p:spPr>
          <a:xfrm>
            <a:off x="765048" y="79518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16938" y="5486400"/>
            <a:ext cx="2611930" cy="1184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440ab1c6_0_22"/>
          <p:cNvSpPr txBox="1">
            <a:spLocks noGrp="1"/>
          </p:cNvSpPr>
          <p:nvPr>
            <p:ph type="title"/>
          </p:nvPr>
        </p:nvSpPr>
        <p:spPr>
          <a:xfrm>
            <a:off x="343750" y="84325"/>
            <a:ext cx="11368500" cy="1364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 dirty="0">
                <a:solidFill>
                  <a:schemeClr val="lt1"/>
                </a:solidFill>
              </a:rPr>
              <a:t>RDA </a:t>
            </a:r>
            <a:r>
              <a:rPr lang="es-ES" sz="4000" dirty="0">
                <a:solidFill>
                  <a:schemeClr val="lt1"/>
                </a:solidFill>
              </a:rPr>
              <a:t>(Recursos, descripción y acceso)</a:t>
            </a:r>
            <a:endParaRPr sz="4000" dirty="0">
              <a:solidFill>
                <a:schemeClr val="lt1"/>
              </a:solidFill>
            </a:endParaRPr>
          </a:p>
        </p:txBody>
      </p:sp>
      <p:sp>
        <p:nvSpPr>
          <p:cNvPr id="155" name="Google Shape;155;g60440ab1c6_0_22"/>
          <p:cNvSpPr txBox="1">
            <a:spLocks noGrp="1"/>
          </p:cNvSpPr>
          <p:nvPr>
            <p:ph type="body" idx="1"/>
          </p:nvPr>
        </p:nvSpPr>
        <p:spPr>
          <a:xfrm>
            <a:off x="357046" y="1135025"/>
            <a:ext cx="11600491" cy="5722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b="1" i="1" dirty="0">
                <a:solidFill>
                  <a:schemeClr val="lt1"/>
                </a:solidFill>
              </a:rPr>
              <a:t>Abreviaturas</a:t>
            </a:r>
            <a:r>
              <a:rPr lang="es-ES" b="1" i="1" dirty="0" smtClean="0">
                <a:solidFill>
                  <a:schemeClr val="lt1"/>
                </a:solidFill>
              </a:rPr>
              <a:t>:</a:t>
            </a:r>
            <a:endParaRPr dirty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dirty="0">
                <a:solidFill>
                  <a:schemeClr val="lt1"/>
                </a:solidFill>
              </a:rPr>
              <a:t>	</a:t>
            </a:r>
            <a:r>
              <a:rPr lang="es-ES" dirty="0" smtClean="0">
                <a:solidFill>
                  <a:schemeClr val="lt1"/>
                </a:solidFill>
              </a:rPr>
              <a:t>250 </a:t>
            </a:r>
            <a:r>
              <a:rPr lang="es-ES" dirty="0">
                <a:solidFill>
                  <a:schemeClr val="lt1"/>
                </a:solidFill>
              </a:rPr>
              <a:t>- Mención de </a:t>
            </a:r>
            <a:r>
              <a:rPr lang="es-ES" dirty="0" smtClean="0">
                <a:solidFill>
                  <a:schemeClr val="lt1"/>
                </a:solidFill>
              </a:rPr>
              <a:t>Edición</a:t>
            </a: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dirty="0" smtClean="0">
                <a:solidFill>
                  <a:schemeClr val="lt1"/>
                </a:solidFill>
              </a:rPr>
              <a:t>		250 ## $</a:t>
            </a:r>
            <a:r>
              <a:rPr lang="es-ES" dirty="0" err="1" smtClean="0">
                <a:solidFill>
                  <a:schemeClr val="lt1"/>
                </a:solidFill>
              </a:rPr>
              <a:t>aSegunda</a:t>
            </a:r>
            <a:r>
              <a:rPr lang="es-ES" dirty="0" smtClean="0">
                <a:solidFill>
                  <a:schemeClr val="lt1"/>
                </a:solidFill>
              </a:rPr>
              <a:t> edición corregida y aumentada</a:t>
            </a:r>
            <a:endParaRPr lang="es-ES" dirty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chemeClr val="lt1"/>
                </a:solidFill>
              </a:rPr>
              <a:t>	</a:t>
            </a:r>
            <a:r>
              <a:rPr lang="es-ES" dirty="0" smtClean="0">
                <a:solidFill>
                  <a:schemeClr val="lt1"/>
                </a:solidFill>
              </a:rPr>
              <a:t>300 </a:t>
            </a:r>
            <a:r>
              <a:rPr lang="es-ES" dirty="0">
                <a:solidFill>
                  <a:schemeClr val="lt1"/>
                </a:solidFill>
              </a:rPr>
              <a:t>- Descripción </a:t>
            </a:r>
            <a:r>
              <a:rPr lang="es-ES" dirty="0" smtClean="0">
                <a:solidFill>
                  <a:schemeClr val="lt1"/>
                </a:solidFill>
              </a:rPr>
              <a:t>física</a:t>
            </a: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chemeClr val="lt1"/>
                </a:solidFill>
              </a:rPr>
              <a:t>	</a:t>
            </a:r>
            <a:r>
              <a:rPr lang="es-ES" dirty="0" smtClean="0">
                <a:solidFill>
                  <a:schemeClr val="lt1"/>
                </a:solidFill>
              </a:rPr>
              <a:t>	300 ## $a453 páginas $</a:t>
            </a:r>
            <a:r>
              <a:rPr lang="es-ES" dirty="0" err="1" smtClean="0">
                <a:solidFill>
                  <a:schemeClr val="lt1"/>
                </a:solidFill>
              </a:rPr>
              <a:t>bilustraciones</a:t>
            </a:r>
            <a:r>
              <a:rPr lang="es-ES" dirty="0" smtClean="0">
                <a:solidFill>
                  <a:schemeClr val="lt1"/>
                </a:solidFill>
              </a:rPr>
              <a:t>, fotografías, planos $c25 cm</a:t>
            </a: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900" dirty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b="1" i="1" dirty="0">
                <a:solidFill>
                  <a:schemeClr val="lt1"/>
                </a:solidFill>
              </a:rPr>
              <a:t>Compilaciones vs. colaboraciones</a:t>
            </a:r>
            <a:r>
              <a:rPr lang="es-ES" b="1" dirty="0">
                <a:solidFill>
                  <a:schemeClr val="lt1"/>
                </a:solidFill>
              </a:rPr>
              <a:t> (ver Anexo II</a:t>
            </a:r>
            <a:r>
              <a:rPr lang="es-ES" b="1" dirty="0" smtClean="0">
                <a:solidFill>
                  <a:schemeClr val="lt1"/>
                </a:solidFill>
              </a:rPr>
              <a:t>):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</a:endParaRPr>
          </a:p>
          <a:p>
            <a:pPr marL="1045845" lvl="2" indent="0" fontAlgn="base">
              <a:buNone/>
            </a:pPr>
            <a:r>
              <a:rPr lang="es-ES" sz="2000" dirty="0" smtClean="0">
                <a:solidFill>
                  <a:schemeClr val="bg1"/>
                </a:solidFill>
              </a:rPr>
              <a:t>1) Compilación </a:t>
            </a:r>
            <a:r>
              <a:rPr lang="es-ES" sz="2000" dirty="0">
                <a:solidFill>
                  <a:schemeClr val="bg1"/>
                </a:solidFill>
              </a:rPr>
              <a:t>de obras por un creador </a:t>
            </a:r>
            <a:r>
              <a:rPr lang="es-ES" sz="2000" b="1" dirty="0">
                <a:solidFill>
                  <a:srgbClr val="FFC000"/>
                </a:solidFill>
              </a:rPr>
              <a:t>(RDA 6.2.2.10)</a:t>
            </a:r>
          </a:p>
          <a:p>
            <a:pPr lvl="3" fontAlgn="base"/>
            <a:r>
              <a:rPr lang="es-ES" sz="2400" b="1" dirty="0">
                <a:solidFill>
                  <a:schemeClr val="bg1"/>
                </a:solidFill>
              </a:rPr>
              <a:t>identificar por el creador + título preferido </a:t>
            </a:r>
            <a:r>
              <a:rPr lang="es-ES" sz="2400" dirty="0">
                <a:solidFill>
                  <a:schemeClr val="bg1"/>
                </a:solidFill>
              </a:rPr>
              <a:t> </a:t>
            </a:r>
            <a:r>
              <a:rPr lang="es-ES" sz="2400" b="1" dirty="0">
                <a:solidFill>
                  <a:schemeClr val="bg1"/>
                </a:solidFill>
              </a:rPr>
              <a:t>(100/245 en MARC)</a:t>
            </a:r>
          </a:p>
          <a:p>
            <a:pPr marL="131445" indent="0" fontAlgn="base">
              <a:buNone/>
            </a:pPr>
            <a:r>
              <a:rPr lang="es-ES" dirty="0" smtClean="0">
                <a:solidFill>
                  <a:schemeClr val="bg1"/>
                </a:solidFill>
              </a:rPr>
              <a:t>		Julio </a:t>
            </a:r>
            <a:r>
              <a:rPr lang="es-ES" dirty="0">
                <a:solidFill>
                  <a:schemeClr val="bg1"/>
                </a:solidFill>
              </a:rPr>
              <a:t>Cortázar. Cuentos completos (100/245)</a:t>
            </a:r>
          </a:p>
          <a:p>
            <a:pPr marL="131445" indent="0">
              <a:buNone/>
            </a:pPr>
            <a:r>
              <a:rPr lang="es-ES" b="1" dirty="0" smtClean="0">
                <a:solidFill>
                  <a:schemeClr val="bg1"/>
                </a:solidFill>
              </a:rPr>
              <a:t>			100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1# $</a:t>
            </a:r>
            <a:r>
              <a:rPr lang="es-ES" dirty="0" err="1">
                <a:solidFill>
                  <a:schemeClr val="bg1"/>
                </a:solidFill>
              </a:rPr>
              <a:t>aCortázar</a:t>
            </a:r>
            <a:r>
              <a:rPr lang="es-ES" dirty="0">
                <a:solidFill>
                  <a:schemeClr val="bg1"/>
                </a:solidFill>
              </a:rPr>
              <a:t>, Julio $d1914-1984 $</a:t>
            </a:r>
            <a:r>
              <a:rPr lang="es-ES" dirty="0" err="1">
                <a:solidFill>
                  <a:schemeClr val="bg1"/>
                </a:solidFill>
              </a:rPr>
              <a:t>eautor</a:t>
            </a:r>
            <a:endParaRPr lang="es-ES" dirty="0">
              <a:solidFill>
                <a:schemeClr val="bg1"/>
              </a:solidFill>
            </a:endParaRPr>
          </a:p>
          <a:p>
            <a:pPr marL="131445" indent="0">
              <a:buNone/>
            </a:pPr>
            <a:r>
              <a:rPr lang="es-ES" b="1" dirty="0" smtClean="0">
                <a:solidFill>
                  <a:schemeClr val="bg1"/>
                </a:solidFill>
              </a:rPr>
              <a:t>			245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10 $</a:t>
            </a:r>
            <a:r>
              <a:rPr lang="es-ES" dirty="0" err="1">
                <a:solidFill>
                  <a:schemeClr val="bg1"/>
                </a:solidFill>
              </a:rPr>
              <a:t>aCuentos</a:t>
            </a:r>
            <a:r>
              <a:rPr lang="es-ES" dirty="0">
                <a:solidFill>
                  <a:schemeClr val="bg1"/>
                </a:solidFill>
              </a:rPr>
              <a:t> completos $</a:t>
            </a:r>
            <a:r>
              <a:rPr lang="es-ES" dirty="0" err="1">
                <a:solidFill>
                  <a:schemeClr val="bg1"/>
                </a:solidFill>
              </a:rPr>
              <a:t>cJulio</a:t>
            </a:r>
            <a:r>
              <a:rPr lang="es-ES" dirty="0">
                <a:solidFill>
                  <a:schemeClr val="bg1"/>
                </a:solidFill>
              </a:rPr>
              <a:t> Cortázar</a:t>
            </a:r>
          </a:p>
          <a:p>
            <a:pPr marL="131445" indent="0">
              <a:buNone/>
            </a:pPr>
            <a:r>
              <a:rPr lang="es-ES" b="1" dirty="0" smtClean="0">
                <a:solidFill>
                  <a:schemeClr val="bg1"/>
                </a:solidFill>
              </a:rPr>
              <a:t>			700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1# $a Sábato, Ernesto $</a:t>
            </a:r>
            <a:r>
              <a:rPr lang="es-ES" dirty="0" smtClean="0">
                <a:solidFill>
                  <a:schemeClr val="bg1"/>
                </a:solidFill>
              </a:rPr>
              <a:t>d1911-2011 </a:t>
            </a:r>
            <a:r>
              <a:rPr lang="es-ES" dirty="0">
                <a:solidFill>
                  <a:schemeClr val="bg1"/>
                </a:solidFill>
              </a:rPr>
              <a:t>$e </a:t>
            </a:r>
            <a:r>
              <a:rPr lang="es-ES" dirty="0" smtClean="0">
                <a:solidFill>
                  <a:schemeClr val="bg1"/>
                </a:solidFill>
              </a:rPr>
              <a:t>compilador</a:t>
            </a: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156" name="Google Shape;156;g60440ab1c6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60440ab1c6_0_22"/>
          <p:cNvSpPr/>
          <p:nvPr/>
        </p:nvSpPr>
        <p:spPr>
          <a:xfrm>
            <a:off x="874549" y="3627878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8" name="Google Shape;158;g60440ab1c6_0_22"/>
          <p:cNvSpPr/>
          <p:nvPr/>
        </p:nvSpPr>
        <p:spPr>
          <a:xfrm>
            <a:off x="874549" y="1392742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440ab1c6_0_22"/>
          <p:cNvSpPr txBox="1">
            <a:spLocks noGrp="1"/>
          </p:cNvSpPr>
          <p:nvPr>
            <p:ph type="title"/>
          </p:nvPr>
        </p:nvSpPr>
        <p:spPr>
          <a:xfrm>
            <a:off x="343750" y="84325"/>
            <a:ext cx="113685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RDA </a:t>
            </a:r>
            <a:r>
              <a:rPr lang="es-ES" sz="4000">
                <a:solidFill>
                  <a:schemeClr val="lt1"/>
                </a:solidFill>
              </a:rPr>
              <a:t>(Recursos, descripción y acceso)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55" name="Google Shape;155;g60440ab1c6_0_22"/>
          <p:cNvSpPr txBox="1">
            <a:spLocks noGrp="1"/>
          </p:cNvSpPr>
          <p:nvPr>
            <p:ph type="body" idx="1"/>
          </p:nvPr>
        </p:nvSpPr>
        <p:spPr>
          <a:xfrm>
            <a:off x="399250" y="1135025"/>
            <a:ext cx="11257500" cy="49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b="1" i="1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b="1" i="1" dirty="0" smtClean="0">
                <a:solidFill>
                  <a:schemeClr val="lt1"/>
                </a:solidFill>
              </a:rPr>
              <a:t>Compilaciones  vs</a:t>
            </a:r>
            <a:r>
              <a:rPr lang="es-ES" sz="2200" b="1" i="1" dirty="0">
                <a:solidFill>
                  <a:schemeClr val="lt1"/>
                </a:solidFill>
              </a:rPr>
              <a:t>. colaboraciones</a:t>
            </a:r>
            <a:r>
              <a:rPr lang="es-ES" sz="2200" b="1" dirty="0">
                <a:solidFill>
                  <a:schemeClr val="lt1"/>
                </a:solidFill>
              </a:rPr>
              <a:t> </a:t>
            </a:r>
            <a:r>
              <a:rPr lang="es-ES" sz="2200" b="1" dirty="0" smtClean="0">
                <a:solidFill>
                  <a:schemeClr val="lt1"/>
                </a:solidFill>
              </a:rPr>
              <a:t> (</a:t>
            </a:r>
            <a:r>
              <a:rPr lang="es-ES" sz="2200" b="1" dirty="0">
                <a:solidFill>
                  <a:schemeClr val="lt1"/>
                </a:solidFill>
              </a:rPr>
              <a:t>ver Anexo II</a:t>
            </a:r>
            <a:r>
              <a:rPr lang="es-ES" sz="2200" b="1" dirty="0" smtClean="0">
                <a:solidFill>
                  <a:schemeClr val="lt1"/>
                </a:solidFill>
              </a:rPr>
              <a:t>):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2200" b="1" dirty="0">
              <a:solidFill>
                <a:schemeClr val="lt1"/>
              </a:solidFill>
            </a:endParaRPr>
          </a:p>
          <a:p>
            <a:pPr marL="588645" lvl="1" indent="0" fontAlgn="base">
              <a:buNone/>
            </a:pPr>
            <a:r>
              <a:rPr lang="es-ES" sz="2200" dirty="0" smtClean="0">
                <a:solidFill>
                  <a:schemeClr val="bg1"/>
                </a:solidFill>
              </a:rPr>
              <a:t>2) </a:t>
            </a:r>
            <a:r>
              <a:rPr lang="es-ES" sz="2200" dirty="0">
                <a:solidFill>
                  <a:schemeClr val="bg1"/>
                </a:solidFill>
              </a:rPr>
              <a:t>Compilación </a:t>
            </a:r>
            <a:r>
              <a:rPr lang="es-ES" sz="2200" dirty="0" smtClean="0">
                <a:solidFill>
                  <a:schemeClr val="bg1"/>
                </a:solidFill>
              </a:rPr>
              <a:t>de obras y/o colaboraciones </a:t>
            </a:r>
            <a:r>
              <a:rPr lang="es-ES" sz="2200" dirty="0">
                <a:solidFill>
                  <a:schemeClr val="bg1"/>
                </a:solidFill>
              </a:rPr>
              <a:t>por más de un creador</a:t>
            </a:r>
          </a:p>
          <a:p>
            <a:pPr marL="588645" lvl="1" indent="0" fontAlgn="base">
              <a:buNone/>
            </a:pPr>
            <a:r>
              <a:rPr lang="es-ES" sz="2200" dirty="0" smtClean="0"/>
              <a:t>	</a:t>
            </a:r>
            <a:endParaRPr lang="es-ES" sz="2200" dirty="0" smtClean="0">
              <a:solidFill>
                <a:schemeClr val="bg1"/>
              </a:solidFill>
            </a:endParaRPr>
          </a:p>
          <a:p>
            <a:pPr marL="588645" lvl="1" indent="0" fontAlgn="base">
              <a:buNone/>
            </a:pPr>
            <a:r>
              <a:rPr lang="es-ES" sz="2200" dirty="0">
                <a:solidFill>
                  <a:schemeClr val="bg1"/>
                </a:solidFill>
              </a:rPr>
              <a:t>	</a:t>
            </a:r>
            <a:r>
              <a:rPr lang="es-ES" sz="2200" dirty="0" smtClean="0">
                <a:solidFill>
                  <a:schemeClr val="bg1"/>
                </a:solidFill>
              </a:rPr>
              <a:t>2.1</a:t>
            </a:r>
            <a:r>
              <a:rPr lang="es-ES" sz="2200" dirty="0">
                <a:solidFill>
                  <a:schemeClr val="bg1"/>
                </a:solidFill>
              </a:rPr>
              <a:t>. </a:t>
            </a:r>
            <a:r>
              <a:rPr lang="es-ES" sz="2200" b="1" dirty="0">
                <a:solidFill>
                  <a:schemeClr val="bg1"/>
                </a:solidFill>
              </a:rPr>
              <a:t>Colaboración:</a:t>
            </a:r>
            <a:r>
              <a:rPr lang="es-ES" sz="2200" dirty="0">
                <a:solidFill>
                  <a:schemeClr val="bg1"/>
                </a:solidFill>
              </a:rPr>
              <a:t> no se puede determinar qué parte del recurso fue </a:t>
            </a:r>
            <a:r>
              <a:rPr lang="es-ES" sz="2200" dirty="0" smtClean="0">
                <a:solidFill>
                  <a:schemeClr val="bg1"/>
                </a:solidFill>
              </a:rPr>
              <a:t>				realizada por </a:t>
            </a:r>
            <a:r>
              <a:rPr lang="es-ES" sz="2200" dirty="0">
                <a:solidFill>
                  <a:schemeClr val="bg1"/>
                </a:solidFill>
              </a:rPr>
              <a:t>cada </a:t>
            </a:r>
            <a:r>
              <a:rPr lang="es-ES" sz="2200" dirty="0" smtClean="0">
                <a:solidFill>
                  <a:schemeClr val="bg1"/>
                </a:solidFill>
              </a:rPr>
              <a:t>creador</a:t>
            </a:r>
          </a:p>
          <a:p>
            <a:pPr marL="588645" lvl="1" indent="0" fontAlgn="base">
              <a:buNone/>
            </a:pPr>
            <a:endParaRPr lang="es-ES" sz="2200" dirty="0">
              <a:solidFill>
                <a:schemeClr val="bg1"/>
              </a:solidFill>
            </a:endParaRPr>
          </a:p>
          <a:p>
            <a:pPr lvl="2" fontAlgn="base">
              <a:lnSpc>
                <a:spcPct val="150000"/>
              </a:lnSpc>
            </a:pPr>
            <a:r>
              <a:rPr lang="es-ES" sz="2400" b="1" dirty="0">
                <a:solidFill>
                  <a:schemeClr val="bg1"/>
                </a:solidFill>
              </a:rPr>
              <a:t>identificar por el creador principal o el primero </a:t>
            </a:r>
            <a:r>
              <a:rPr lang="es-ES" sz="2400" b="1" dirty="0" smtClean="0">
                <a:solidFill>
                  <a:schemeClr val="bg1"/>
                </a:solidFill>
              </a:rPr>
              <a:t>citado (sin importar la cantidad!) </a:t>
            </a:r>
            <a:r>
              <a:rPr lang="es-ES" sz="2400" b="1" dirty="0">
                <a:solidFill>
                  <a:schemeClr val="bg1"/>
                </a:solidFill>
              </a:rPr>
              <a:t>+ título preferido (generalmente el título propiamente dicho) (100/245</a:t>
            </a:r>
            <a:r>
              <a:rPr lang="es-ES" sz="2400" b="1" dirty="0" smtClean="0">
                <a:solidFill>
                  <a:schemeClr val="bg1"/>
                </a:solidFill>
              </a:rPr>
              <a:t>) </a:t>
            </a:r>
            <a:r>
              <a:rPr lang="es-ES" sz="2400" b="1" dirty="0" smtClean="0">
                <a:solidFill>
                  <a:srgbClr val="FFC000"/>
                </a:solidFill>
              </a:rPr>
              <a:t>(RDA 6.27.1.3)  NO MAS REGLA DE TRES!!!</a:t>
            </a:r>
          </a:p>
          <a:p>
            <a:pPr lvl="2" fontAlgn="base"/>
            <a:endParaRPr lang="es-ES" sz="2400" b="1" dirty="0">
              <a:solidFill>
                <a:srgbClr val="FFC000"/>
              </a:solidFill>
            </a:endParaRPr>
          </a:p>
          <a:p>
            <a:pPr marL="588645" lvl="1" indent="0" fontAlgn="base">
              <a:buNone/>
            </a:pPr>
            <a:r>
              <a:rPr lang="es-ES" sz="2200" dirty="0" smtClean="0">
                <a:solidFill>
                  <a:schemeClr val="bg1"/>
                </a:solidFill>
              </a:rPr>
              <a:t>	</a:t>
            </a:r>
            <a:endParaRPr lang="es-ES" b="1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156" name="Google Shape;156;g60440ab1c6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g60440ab1c6_0_22"/>
          <p:cNvSpPr/>
          <p:nvPr/>
        </p:nvSpPr>
        <p:spPr>
          <a:xfrm>
            <a:off x="874549" y="1639661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692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440ab1c6_0_22"/>
          <p:cNvSpPr txBox="1">
            <a:spLocks noGrp="1"/>
          </p:cNvSpPr>
          <p:nvPr>
            <p:ph type="title"/>
          </p:nvPr>
        </p:nvSpPr>
        <p:spPr>
          <a:xfrm>
            <a:off x="343750" y="84325"/>
            <a:ext cx="113685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RDA </a:t>
            </a:r>
            <a:r>
              <a:rPr lang="es-ES" sz="4000">
                <a:solidFill>
                  <a:schemeClr val="lt1"/>
                </a:solidFill>
              </a:rPr>
              <a:t>(Recursos, descripción y acceso)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55" name="Google Shape;155;g60440ab1c6_0_22"/>
          <p:cNvSpPr txBox="1">
            <a:spLocks noGrp="1"/>
          </p:cNvSpPr>
          <p:nvPr>
            <p:ph type="body" idx="1"/>
          </p:nvPr>
        </p:nvSpPr>
        <p:spPr>
          <a:xfrm>
            <a:off x="177421" y="1135025"/>
            <a:ext cx="11842809" cy="5429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b="1" i="1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b="1" i="1" dirty="0" smtClean="0">
                <a:solidFill>
                  <a:schemeClr val="lt1"/>
                </a:solidFill>
              </a:rPr>
              <a:t>Compilaciones </a:t>
            </a:r>
            <a:r>
              <a:rPr lang="es-ES" sz="2200" b="1" i="1" dirty="0">
                <a:solidFill>
                  <a:schemeClr val="lt1"/>
                </a:solidFill>
              </a:rPr>
              <a:t>vs. colaboraciones</a:t>
            </a:r>
            <a:r>
              <a:rPr lang="es-ES" sz="2200" b="1" dirty="0">
                <a:solidFill>
                  <a:schemeClr val="lt1"/>
                </a:solidFill>
              </a:rPr>
              <a:t> (ver Anexo II</a:t>
            </a:r>
            <a:r>
              <a:rPr lang="es-ES" sz="2200" b="1" dirty="0" smtClean="0">
                <a:solidFill>
                  <a:schemeClr val="lt1"/>
                </a:solidFill>
              </a:rPr>
              <a:t>):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2200" b="1" dirty="0">
              <a:solidFill>
                <a:schemeClr val="lt1"/>
              </a:solidFill>
            </a:endParaRPr>
          </a:p>
          <a:p>
            <a:pPr marL="588645" lvl="1" indent="0" fontAlgn="base">
              <a:buNone/>
            </a:pPr>
            <a:r>
              <a:rPr lang="es-ES" sz="2200" dirty="0" smtClean="0">
                <a:solidFill>
                  <a:schemeClr val="bg1"/>
                </a:solidFill>
              </a:rPr>
              <a:t>2.2</a:t>
            </a:r>
            <a:r>
              <a:rPr lang="es-ES" sz="2200" dirty="0">
                <a:solidFill>
                  <a:schemeClr val="bg1"/>
                </a:solidFill>
              </a:rPr>
              <a:t>. </a:t>
            </a:r>
            <a:r>
              <a:rPr lang="es-ES" sz="2200" b="1" dirty="0">
                <a:solidFill>
                  <a:schemeClr val="bg1"/>
                </a:solidFill>
              </a:rPr>
              <a:t>Compilación:</a:t>
            </a:r>
            <a:r>
              <a:rPr lang="es-ES" sz="2200" dirty="0">
                <a:solidFill>
                  <a:schemeClr val="bg1"/>
                </a:solidFill>
              </a:rPr>
              <a:t> se puede determinar qué parte del recurso fue realizada por </a:t>
            </a:r>
            <a:r>
              <a:rPr lang="es-ES" sz="2200" dirty="0" smtClean="0">
                <a:solidFill>
                  <a:schemeClr val="bg1"/>
                </a:solidFill>
              </a:rPr>
              <a:t>			cada creador</a:t>
            </a:r>
            <a:r>
              <a:rPr lang="es-ES" sz="2200" dirty="0">
                <a:solidFill>
                  <a:schemeClr val="bg1"/>
                </a:solidFill>
              </a:rPr>
              <a:t>. Generalmente hay un compilador, coordinador, director, </a:t>
            </a:r>
            <a:r>
              <a:rPr lang="es-ES" sz="2200" dirty="0" smtClean="0">
                <a:solidFill>
                  <a:schemeClr val="bg1"/>
                </a:solidFill>
              </a:rPr>
              <a:t>			editor</a:t>
            </a:r>
            <a:r>
              <a:rPr lang="es-ES" sz="2200" dirty="0">
                <a:solidFill>
                  <a:schemeClr val="bg1"/>
                </a:solidFill>
              </a:rPr>
              <a:t>, etc.</a:t>
            </a:r>
          </a:p>
          <a:p>
            <a:pPr lvl="2" fontAlgn="base"/>
            <a:r>
              <a:rPr lang="es-ES" sz="2400" dirty="0">
                <a:solidFill>
                  <a:schemeClr val="bg1"/>
                </a:solidFill>
              </a:rPr>
              <a:t> </a:t>
            </a:r>
            <a:r>
              <a:rPr lang="es-ES" sz="2400" b="1" dirty="0">
                <a:solidFill>
                  <a:schemeClr val="bg1"/>
                </a:solidFill>
              </a:rPr>
              <a:t>identificar por el título preferido (generalmente el título propiamente dicho) (245) </a:t>
            </a:r>
            <a:r>
              <a:rPr lang="es-ES" sz="2400" b="1" dirty="0">
                <a:solidFill>
                  <a:srgbClr val="FFC000"/>
                </a:solidFill>
              </a:rPr>
              <a:t>(RDA </a:t>
            </a:r>
            <a:r>
              <a:rPr lang="es-ES" sz="2400" b="1" dirty="0" smtClean="0">
                <a:solidFill>
                  <a:srgbClr val="FFC000"/>
                </a:solidFill>
              </a:rPr>
              <a:t>6.27.1.4) NO MAS REGLA DE TRES!</a:t>
            </a:r>
          </a:p>
          <a:p>
            <a:pPr marL="131445" indent="0">
              <a:buNone/>
            </a:pPr>
            <a:r>
              <a:rPr lang="es-ES" sz="1800" dirty="0">
                <a:solidFill>
                  <a:schemeClr val="tx1"/>
                </a:solidFill>
              </a:rPr>
              <a:t/>
            </a:r>
            <a:br>
              <a:rPr lang="es-ES" sz="1800" dirty="0">
                <a:solidFill>
                  <a:schemeClr val="tx1"/>
                </a:solidFill>
              </a:rPr>
            </a:br>
            <a:r>
              <a:rPr lang="es-ES" sz="1800" b="1" dirty="0">
                <a:solidFill>
                  <a:schemeClr val="tx1"/>
                </a:solidFill>
              </a:rPr>
              <a:t>      </a:t>
            </a:r>
            <a:r>
              <a:rPr lang="es-ES" dirty="0"/>
              <a:t/>
            </a:r>
            <a:br>
              <a:rPr lang="es-ES" dirty="0"/>
            </a:br>
            <a:r>
              <a:rPr lang="es-ES" sz="2200" b="1" dirty="0">
                <a:solidFill>
                  <a:srgbClr val="FFC000"/>
                </a:solidFill>
              </a:rPr>
              <a:t>245 04 $a Oficio de tinieblas $</a:t>
            </a:r>
            <a:r>
              <a:rPr lang="es-ES" sz="2200" b="1" dirty="0" err="1">
                <a:solidFill>
                  <a:srgbClr val="FFC000"/>
                </a:solidFill>
              </a:rPr>
              <a:t>cRosario</a:t>
            </a:r>
            <a:r>
              <a:rPr lang="es-ES" sz="2200" b="1" dirty="0">
                <a:solidFill>
                  <a:srgbClr val="FFC000"/>
                </a:solidFill>
              </a:rPr>
              <a:t> Castellanos. Tiempo destrozado / Amparo </a:t>
            </a:r>
            <a:r>
              <a:rPr lang="es-ES" sz="2200" b="1" dirty="0" smtClean="0">
                <a:solidFill>
                  <a:srgbClr val="FFC000"/>
                </a:solidFill>
              </a:rPr>
              <a:t>	Dávila</a:t>
            </a:r>
            <a:r>
              <a:rPr lang="es-ES" sz="2200" b="1" dirty="0">
                <a:solidFill>
                  <a:srgbClr val="FFC000"/>
                </a:solidFill>
              </a:rPr>
              <a:t>.</a:t>
            </a:r>
          </a:p>
          <a:p>
            <a:pPr marL="131445" indent="0">
              <a:buNone/>
            </a:pPr>
            <a:r>
              <a:rPr lang="es-ES" sz="2200" b="1" dirty="0">
                <a:solidFill>
                  <a:srgbClr val="FFC000"/>
                </a:solidFill>
              </a:rPr>
              <a:t>700 12 $a Castellanos, Rosario $</a:t>
            </a:r>
            <a:r>
              <a:rPr lang="es-ES" sz="2200" b="1" dirty="0" err="1">
                <a:solidFill>
                  <a:srgbClr val="FFC000"/>
                </a:solidFill>
              </a:rPr>
              <a:t>eautor</a:t>
            </a:r>
            <a:r>
              <a:rPr lang="es-ES" sz="2200" b="1" dirty="0">
                <a:solidFill>
                  <a:srgbClr val="FFC000"/>
                </a:solidFill>
              </a:rPr>
              <a:t> $t Oficio de tinieblas</a:t>
            </a:r>
          </a:p>
          <a:p>
            <a:pPr marL="131445" indent="0">
              <a:buNone/>
            </a:pPr>
            <a:r>
              <a:rPr lang="es-ES" sz="2200" b="1" dirty="0">
                <a:solidFill>
                  <a:srgbClr val="FFC000"/>
                </a:solidFill>
              </a:rPr>
              <a:t>700 12 $a Dávila, Amparo $</a:t>
            </a:r>
            <a:r>
              <a:rPr lang="es-ES" sz="2200" b="1" dirty="0" err="1">
                <a:solidFill>
                  <a:srgbClr val="FFC000"/>
                </a:solidFill>
              </a:rPr>
              <a:t>eautor</a:t>
            </a:r>
            <a:r>
              <a:rPr lang="es-ES" sz="2200" b="1" dirty="0">
                <a:solidFill>
                  <a:srgbClr val="FFC000"/>
                </a:solidFill>
              </a:rPr>
              <a:t> $t Tiempo destrozado</a:t>
            </a:r>
          </a:p>
          <a:p>
            <a:pPr marL="131445" indent="0">
              <a:buNone/>
            </a:pPr>
            <a:r>
              <a:rPr lang="es-ES" dirty="0"/>
              <a:t/>
            </a:r>
            <a:br>
              <a:rPr lang="es-ES" dirty="0"/>
            </a:br>
            <a:endParaRPr lang="es-ES" b="1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156" name="Google Shape;156;g60440ab1c6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g60440ab1c6_0_22"/>
          <p:cNvSpPr/>
          <p:nvPr/>
        </p:nvSpPr>
        <p:spPr>
          <a:xfrm>
            <a:off x="697125" y="1639661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06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440ab1c6_0_22"/>
          <p:cNvSpPr txBox="1">
            <a:spLocks noGrp="1"/>
          </p:cNvSpPr>
          <p:nvPr>
            <p:ph type="title"/>
          </p:nvPr>
        </p:nvSpPr>
        <p:spPr>
          <a:xfrm>
            <a:off x="343750" y="84325"/>
            <a:ext cx="113685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RDA </a:t>
            </a:r>
            <a:r>
              <a:rPr lang="es-ES" sz="4000">
                <a:solidFill>
                  <a:schemeClr val="lt1"/>
                </a:solidFill>
              </a:rPr>
              <a:t>(Recursos, descripción y acceso)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55" name="Google Shape;155;g60440ab1c6_0_22"/>
          <p:cNvSpPr txBox="1">
            <a:spLocks noGrp="1"/>
          </p:cNvSpPr>
          <p:nvPr>
            <p:ph type="body" idx="1"/>
          </p:nvPr>
        </p:nvSpPr>
        <p:spPr>
          <a:xfrm>
            <a:off x="399250" y="1135024"/>
            <a:ext cx="11257500" cy="547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b="1" i="1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i="1" dirty="0" smtClean="0">
                <a:solidFill>
                  <a:schemeClr val="lt1"/>
                </a:solidFill>
              </a:rPr>
              <a:t>Compilaciones </a:t>
            </a:r>
            <a:r>
              <a:rPr lang="es-ES" sz="2400" b="1" i="1" dirty="0">
                <a:solidFill>
                  <a:schemeClr val="lt1"/>
                </a:solidFill>
              </a:rPr>
              <a:t>vs. colaboraciones</a:t>
            </a:r>
            <a:r>
              <a:rPr lang="es-ES" sz="2400" b="1" dirty="0">
                <a:solidFill>
                  <a:schemeClr val="lt1"/>
                </a:solidFill>
              </a:rPr>
              <a:t> (ver Anexo II</a:t>
            </a:r>
            <a:r>
              <a:rPr lang="es-ES" sz="2400" b="1" dirty="0" smtClean="0">
                <a:solidFill>
                  <a:schemeClr val="lt1"/>
                </a:solidFill>
              </a:rPr>
              <a:t>):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lt1"/>
              </a:solidFill>
            </a:endParaRPr>
          </a:p>
          <a:p>
            <a:pPr marL="0" lvl="0" indent="45720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es-ES" sz="2400" b="1" dirty="0" smtClean="0">
                <a:solidFill>
                  <a:schemeClr val="lt1"/>
                </a:solidFill>
              </a:rPr>
              <a:t>3) </a:t>
            </a:r>
            <a:r>
              <a:rPr lang="es-ES" sz="2400" b="1" dirty="0" smtClean="0">
                <a:solidFill>
                  <a:schemeClr val="lt1"/>
                </a:solidFill>
              </a:rPr>
              <a:t>RDA </a:t>
            </a:r>
            <a:r>
              <a:rPr lang="es-ES" sz="2400" b="1" dirty="0">
                <a:solidFill>
                  <a:schemeClr val="lt1"/>
                </a:solidFill>
              </a:rPr>
              <a:t>2.4.1.5</a:t>
            </a:r>
            <a:r>
              <a:rPr lang="es-ES" sz="2400" dirty="0">
                <a:solidFill>
                  <a:schemeClr val="lt1"/>
                </a:solidFill>
              </a:rPr>
              <a:t> - Mención a más de una persona (y su opción de omitir </a:t>
            </a:r>
            <a:r>
              <a:rPr lang="es-ES" sz="2400" dirty="0" smtClean="0">
                <a:solidFill>
                  <a:schemeClr val="lt1"/>
                </a:solidFill>
              </a:rPr>
              <a:t>		autores)</a:t>
            </a:r>
          </a:p>
          <a:p>
            <a:pPr marL="0" lvl="0" indent="457200" algn="just">
              <a:lnSpc>
                <a:spcPct val="100000"/>
              </a:lnSpc>
              <a:spcBef>
                <a:spcPts val="300"/>
              </a:spcBef>
              <a:buNone/>
            </a:pPr>
            <a:endParaRPr lang="es-ES" sz="2400" dirty="0" smtClean="0">
              <a:solidFill>
                <a:schemeClr val="lt1"/>
              </a:solidFill>
            </a:endParaRPr>
          </a:p>
          <a:p>
            <a:pPr lvl="1"/>
            <a:r>
              <a:rPr lang="es-MX" sz="2400" dirty="0" smtClean="0">
                <a:solidFill>
                  <a:schemeClr val="bg1"/>
                </a:solidFill>
              </a:rPr>
              <a:t>Nombrar </a:t>
            </a:r>
            <a:r>
              <a:rPr lang="es-MX" sz="2400" dirty="0">
                <a:solidFill>
                  <a:schemeClr val="bg1"/>
                </a:solidFill>
              </a:rPr>
              <a:t>el </a:t>
            </a:r>
            <a:r>
              <a:rPr lang="es-MX" sz="2400" dirty="0" smtClean="0">
                <a:solidFill>
                  <a:schemeClr val="bg1"/>
                </a:solidFill>
              </a:rPr>
              <a:t>primer creador </a:t>
            </a:r>
            <a:r>
              <a:rPr lang="es-MX" sz="2400" dirty="0">
                <a:solidFill>
                  <a:schemeClr val="bg1"/>
                </a:solidFill>
              </a:rPr>
              <a:t>citado y colocar </a:t>
            </a:r>
            <a:r>
              <a:rPr lang="es-MX" sz="2400" b="1" dirty="0">
                <a:solidFill>
                  <a:srgbClr val="FFFF00"/>
                </a:solidFill>
              </a:rPr>
              <a:t>[y otros </a:t>
            </a:r>
            <a:r>
              <a:rPr lang="es-MX" sz="2400" b="1" dirty="0" smtClean="0">
                <a:solidFill>
                  <a:srgbClr val="FFFF00"/>
                </a:solidFill>
              </a:rPr>
              <a:t>…]</a:t>
            </a:r>
            <a:r>
              <a:rPr lang="es-MX" sz="2400" dirty="0" smtClean="0">
                <a:solidFill>
                  <a:schemeClr val="bg1"/>
                </a:solidFill>
              </a:rPr>
              <a:t>. </a:t>
            </a:r>
          </a:p>
          <a:p>
            <a:pPr lvl="1"/>
            <a:endParaRPr lang="es-ES" sz="2400" dirty="0">
              <a:solidFill>
                <a:schemeClr val="bg1"/>
              </a:solidFill>
            </a:endParaRPr>
          </a:p>
          <a:p>
            <a:pPr lvl="1"/>
            <a:r>
              <a:rPr lang="es-MX" sz="2400" dirty="0" smtClean="0">
                <a:solidFill>
                  <a:schemeClr val="bg1"/>
                </a:solidFill>
              </a:rPr>
              <a:t>Solamente </a:t>
            </a:r>
            <a:r>
              <a:rPr lang="es-ES" sz="2400" dirty="0" smtClean="0">
                <a:solidFill>
                  <a:schemeClr val="bg1"/>
                </a:solidFill>
              </a:rPr>
              <a:t>se usa la omisión cuando hay más de 3 creadores</a:t>
            </a:r>
            <a:endParaRPr lang="es-ES" sz="2400" dirty="0">
              <a:solidFill>
                <a:schemeClr val="bg1"/>
              </a:solidFill>
            </a:endParaRPr>
          </a:p>
          <a:p>
            <a:pPr marL="0" lvl="0" indent="457200" algn="just">
              <a:lnSpc>
                <a:spcPct val="100000"/>
              </a:lnSpc>
              <a:spcBef>
                <a:spcPts val="300"/>
              </a:spcBef>
              <a:buNone/>
            </a:pPr>
            <a:endParaRPr lang="es-ES" sz="2400" dirty="0" smtClean="0">
              <a:solidFill>
                <a:schemeClr val="bg1"/>
              </a:solidFill>
            </a:endParaRPr>
          </a:p>
          <a:p>
            <a:pPr marL="0" lvl="0" indent="457200" algn="just">
              <a:lnSpc>
                <a:spcPct val="100000"/>
              </a:lnSpc>
              <a:spcBef>
                <a:spcPts val="300"/>
              </a:spcBef>
              <a:buNone/>
            </a:pPr>
            <a:endParaRPr lang="es-ES" sz="2400" dirty="0">
              <a:solidFill>
                <a:schemeClr val="lt1"/>
              </a:solidFill>
            </a:endParaRPr>
          </a:p>
          <a:p>
            <a:pPr marL="0" lvl="0" indent="457200" algn="just">
              <a:lnSpc>
                <a:spcPct val="100000"/>
              </a:lnSpc>
              <a:spcBef>
                <a:spcPts val="300"/>
              </a:spcBef>
              <a:buNone/>
            </a:pPr>
            <a:endParaRPr lang="es-ES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156" name="Google Shape;156;g60440ab1c6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g60440ab1c6_0_22"/>
          <p:cNvSpPr/>
          <p:nvPr/>
        </p:nvSpPr>
        <p:spPr>
          <a:xfrm>
            <a:off x="874549" y="1639661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5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0440ab1c6_0_31"/>
          <p:cNvSpPr txBox="1">
            <a:spLocks noGrp="1"/>
          </p:cNvSpPr>
          <p:nvPr>
            <p:ph type="title"/>
          </p:nvPr>
        </p:nvSpPr>
        <p:spPr>
          <a:xfrm>
            <a:off x="288250" y="0"/>
            <a:ext cx="113685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RDA </a:t>
            </a:r>
            <a:r>
              <a:rPr lang="es-ES" sz="4000">
                <a:solidFill>
                  <a:schemeClr val="lt1"/>
                </a:solidFill>
              </a:rPr>
              <a:t>(Recursos, descripción y acceso)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64" name="Google Shape;164;g60440ab1c6_0_31"/>
          <p:cNvSpPr txBox="1">
            <a:spLocks noGrp="1"/>
          </p:cNvSpPr>
          <p:nvPr>
            <p:ph type="body" idx="1"/>
          </p:nvPr>
        </p:nvSpPr>
        <p:spPr>
          <a:xfrm>
            <a:off x="598843" y="1635300"/>
            <a:ext cx="11257500" cy="52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i="1" dirty="0" smtClean="0">
                <a:solidFill>
                  <a:schemeClr val="lt1"/>
                </a:solidFill>
              </a:rPr>
              <a:t>Catalogación </a:t>
            </a:r>
            <a:r>
              <a:rPr lang="es-ES" sz="2400" b="1" i="1" dirty="0">
                <a:solidFill>
                  <a:schemeClr val="lt1"/>
                </a:solidFill>
              </a:rPr>
              <a:t>de Tesis de la </a:t>
            </a:r>
            <a:r>
              <a:rPr lang="es-ES" sz="2400" b="1" i="1" dirty="0" err="1">
                <a:solidFill>
                  <a:schemeClr val="lt1"/>
                </a:solidFill>
              </a:rPr>
              <a:t>UNCuyo</a:t>
            </a:r>
            <a:r>
              <a:rPr lang="es-ES" sz="2400" b="1" i="1" dirty="0">
                <a:solidFill>
                  <a:schemeClr val="lt1"/>
                </a:solidFill>
              </a:rPr>
              <a:t>: </a:t>
            </a:r>
            <a:r>
              <a:rPr lang="es-ES" sz="2400" dirty="0">
                <a:solidFill>
                  <a:schemeClr val="lt1"/>
                </a:solidFill>
              </a:rPr>
              <a:t>pautas y políticas propias para la</a:t>
            </a:r>
            <a:endParaRPr sz="2400" dirty="0">
              <a:solidFill>
                <a:schemeClr val="lt1"/>
              </a:solidFill>
            </a:endParaRPr>
          </a:p>
          <a:p>
            <a:pPr marL="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dirty="0" smtClean="0">
                <a:solidFill>
                  <a:schemeClr val="lt1"/>
                </a:solidFill>
              </a:rPr>
              <a:t>	descripción </a:t>
            </a:r>
            <a:r>
              <a:rPr lang="es-ES" sz="2400" dirty="0">
                <a:solidFill>
                  <a:schemeClr val="lt1"/>
                </a:solidFill>
              </a:rPr>
              <a:t>de las tesis, tesinas y trabajos finales de la </a:t>
            </a:r>
            <a:r>
              <a:rPr lang="es-ES" sz="2400" dirty="0" err="1">
                <a:solidFill>
                  <a:schemeClr val="lt1"/>
                </a:solidFill>
              </a:rPr>
              <a:t>UNCuyo</a:t>
            </a:r>
            <a:r>
              <a:rPr lang="es-ES" sz="2400" dirty="0">
                <a:solidFill>
                  <a:schemeClr val="lt1"/>
                </a:solidFill>
              </a:rPr>
              <a:t>. </a:t>
            </a:r>
            <a:r>
              <a:rPr lang="es-ES" sz="2400" b="1" dirty="0">
                <a:solidFill>
                  <a:schemeClr val="lt1"/>
                </a:solidFill>
              </a:rPr>
              <a:t>(ver </a:t>
            </a:r>
            <a:r>
              <a:rPr lang="es-ES" sz="2400" b="1" dirty="0" smtClean="0">
                <a:solidFill>
                  <a:schemeClr val="lt1"/>
                </a:solidFill>
              </a:rPr>
              <a:t>	Anexo </a:t>
            </a:r>
            <a:r>
              <a:rPr lang="es-ES" sz="2400" b="1" dirty="0">
                <a:solidFill>
                  <a:schemeClr val="lt1"/>
                </a:solidFill>
              </a:rPr>
              <a:t>III)</a:t>
            </a:r>
            <a:r>
              <a:rPr lang="es-ES" sz="2400" dirty="0">
                <a:solidFill>
                  <a:schemeClr val="lt1"/>
                </a:solidFill>
              </a:rPr>
              <a:t> </a:t>
            </a:r>
            <a:endParaRPr sz="2400" dirty="0">
              <a:solidFill>
                <a:schemeClr val="lt1"/>
              </a:solidFill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9144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i="1" dirty="0">
                <a:solidFill>
                  <a:schemeClr val="lt1"/>
                </a:solidFill>
              </a:rPr>
              <a:t>Nombres de entidades corporativas y lugares (RDA 11 y 16):</a:t>
            </a:r>
            <a:r>
              <a:rPr lang="es-ES" sz="2400" dirty="0">
                <a:solidFill>
                  <a:schemeClr val="lt1"/>
                </a:solidFill>
              </a:rPr>
              <a:t> repaso de </a:t>
            </a:r>
            <a:r>
              <a:rPr lang="es-ES" sz="2400" dirty="0" smtClean="0">
                <a:solidFill>
                  <a:schemeClr val="lt1"/>
                </a:solidFill>
              </a:rPr>
              <a:t>la normalización </a:t>
            </a:r>
            <a:r>
              <a:rPr lang="es-ES" sz="2400" dirty="0">
                <a:solidFill>
                  <a:schemeClr val="lt1"/>
                </a:solidFill>
              </a:rPr>
              <a:t>de nombres de entidades y nombres geográficos</a:t>
            </a:r>
            <a:endParaRPr sz="2400" dirty="0">
              <a:solidFill>
                <a:schemeClr val="lt1"/>
              </a:solidFill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9144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i="1" dirty="0">
                <a:solidFill>
                  <a:schemeClr val="lt1"/>
                </a:solidFill>
              </a:rPr>
              <a:t>Elaboración de un listado propio de </a:t>
            </a:r>
            <a:r>
              <a:rPr lang="es-ES" sz="2400" b="1" i="1" dirty="0" err="1">
                <a:solidFill>
                  <a:schemeClr val="lt1"/>
                </a:solidFill>
              </a:rPr>
              <a:t>Designadores</a:t>
            </a:r>
            <a:r>
              <a:rPr lang="es-ES" sz="2400" b="1" i="1" dirty="0">
                <a:solidFill>
                  <a:schemeClr val="lt1"/>
                </a:solidFill>
              </a:rPr>
              <a:t> de </a:t>
            </a:r>
            <a:r>
              <a:rPr lang="es-ES" sz="2400" b="1" i="1" dirty="0" smtClean="0">
                <a:solidFill>
                  <a:schemeClr val="lt1"/>
                </a:solidFill>
              </a:rPr>
              <a:t>Relación</a:t>
            </a:r>
            <a:r>
              <a:rPr lang="es-ES" sz="2400" b="1" dirty="0" smtClean="0">
                <a:solidFill>
                  <a:schemeClr val="lt1"/>
                </a:solidFill>
              </a:rPr>
              <a:t>: </a:t>
            </a:r>
            <a:r>
              <a:rPr lang="es-ES" sz="2400" dirty="0" smtClean="0">
                <a:solidFill>
                  <a:schemeClr val="lt1"/>
                </a:solidFill>
              </a:rPr>
              <a:t>Son desplegables en el </a:t>
            </a:r>
            <a:r>
              <a:rPr lang="es-ES" sz="2400" dirty="0" err="1" smtClean="0">
                <a:solidFill>
                  <a:schemeClr val="lt1"/>
                </a:solidFill>
              </a:rPr>
              <a:t>subcampo</a:t>
            </a:r>
            <a:r>
              <a:rPr lang="es-ES" sz="2400" dirty="0" smtClean="0">
                <a:solidFill>
                  <a:schemeClr val="lt1"/>
                </a:solidFill>
              </a:rPr>
              <a:t> $e de los campos 1XX, 6XX y 7XX. </a:t>
            </a:r>
            <a:r>
              <a:rPr lang="es-ES" sz="2400" b="1" dirty="0" smtClean="0">
                <a:solidFill>
                  <a:schemeClr val="lt1"/>
                </a:solidFill>
              </a:rPr>
              <a:t>(ver Anexo IV)</a:t>
            </a:r>
            <a:endParaRPr sz="2400" b="1" dirty="0" smtClean="0">
              <a:solidFill>
                <a:schemeClr val="lt1"/>
              </a:solidFill>
            </a:endParaRPr>
          </a:p>
          <a:p>
            <a:pPr marL="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b="1" dirty="0" smtClean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165" name="Google Shape;165;g60440ab1c6_0_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g60440ab1c6_0_31"/>
          <p:cNvSpPr/>
          <p:nvPr/>
        </p:nvSpPr>
        <p:spPr>
          <a:xfrm>
            <a:off x="918374" y="3335082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67" name="Google Shape;167;g60440ab1c6_0_31"/>
          <p:cNvSpPr/>
          <p:nvPr/>
        </p:nvSpPr>
        <p:spPr>
          <a:xfrm>
            <a:off x="918374" y="1766670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68" name="Google Shape;168;g60440ab1c6_0_31"/>
          <p:cNvSpPr/>
          <p:nvPr/>
        </p:nvSpPr>
        <p:spPr>
          <a:xfrm>
            <a:off x="918374" y="4505459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60440ab1c6_0_37"/>
          <p:cNvSpPr txBox="1">
            <a:spLocks noGrp="1"/>
          </p:cNvSpPr>
          <p:nvPr>
            <p:ph type="title"/>
          </p:nvPr>
        </p:nvSpPr>
        <p:spPr>
          <a:xfrm>
            <a:off x="411750" y="-94725"/>
            <a:ext cx="113685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 dirty="0">
                <a:solidFill>
                  <a:schemeClr val="lt1"/>
                </a:solidFill>
              </a:rPr>
              <a:t>Marc 21</a:t>
            </a:r>
            <a:endParaRPr sz="4000" dirty="0">
              <a:solidFill>
                <a:schemeClr val="lt1"/>
              </a:solidFill>
            </a:endParaRPr>
          </a:p>
        </p:txBody>
      </p:sp>
      <p:sp>
        <p:nvSpPr>
          <p:cNvPr id="174" name="Google Shape;174;g60440ab1c6_0_37"/>
          <p:cNvSpPr txBox="1">
            <a:spLocks noGrp="1"/>
          </p:cNvSpPr>
          <p:nvPr>
            <p:ph type="body" idx="1"/>
          </p:nvPr>
        </p:nvSpPr>
        <p:spPr>
          <a:xfrm>
            <a:off x="467250" y="1232850"/>
            <a:ext cx="11257500" cy="49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200" dirty="0">
                <a:solidFill>
                  <a:schemeClr val="lt1"/>
                </a:solidFill>
              </a:rPr>
              <a:t>Se agregaron los siguientes elementos de MARC21:</a:t>
            </a:r>
            <a:endParaRPr sz="2200" dirty="0">
              <a:solidFill>
                <a:schemeClr val="lt1"/>
              </a:solidFill>
            </a:endParaRPr>
          </a:p>
          <a:p>
            <a:pPr marL="9144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200" dirty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lt1"/>
                </a:solidFill>
              </a:rPr>
              <a:t>Campo 040 $e</a:t>
            </a:r>
            <a:r>
              <a:rPr lang="es-ES" sz="2400" dirty="0">
                <a:solidFill>
                  <a:schemeClr val="lt1"/>
                </a:solidFill>
              </a:rPr>
              <a:t> </a:t>
            </a:r>
            <a:endParaRPr lang="es-ES" sz="2400" dirty="0" smtClean="0">
              <a:solidFill>
                <a:schemeClr val="lt1"/>
              </a:solidFill>
            </a:endParaRPr>
          </a:p>
          <a:p>
            <a:pPr lvl="0" indent="45720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es-ES" sz="2400" b="1" dirty="0" smtClean="0">
                <a:solidFill>
                  <a:schemeClr val="lt1"/>
                </a:solidFill>
              </a:rPr>
              <a:t>	040 ## $</a:t>
            </a:r>
            <a:r>
              <a:rPr lang="es-ES" sz="2400" b="1" dirty="0" err="1" smtClean="0">
                <a:solidFill>
                  <a:schemeClr val="lt1"/>
                </a:solidFill>
              </a:rPr>
              <a:t>a</a:t>
            </a:r>
            <a:r>
              <a:rPr lang="es-ES" sz="2400" dirty="0" err="1" smtClean="0">
                <a:solidFill>
                  <a:schemeClr val="bg1"/>
                </a:solidFill>
              </a:rPr>
              <a:t>AR-MzUNC</a:t>
            </a:r>
            <a:r>
              <a:rPr lang="es-ES" sz="2400" dirty="0" smtClean="0">
                <a:solidFill>
                  <a:schemeClr val="bg1"/>
                </a:solidFill>
              </a:rPr>
              <a:t> $</a:t>
            </a:r>
            <a:r>
              <a:rPr lang="es-ES" sz="2400" dirty="0" err="1" smtClean="0">
                <a:solidFill>
                  <a:schemeClr val="bg1"/>
                </a:solidFill>
              </a:rPr>
              <a:t>bspa</a:t>
            </a:r>
            <a:r>
              <a:rPr lang="es-ES" sz="2400" dirty="0" smtClean="0">
                <a:solidFill>
                  <a:schemeClr val="bg1"/>
                </a:solidFill>
              </a:rPr>
              <a:t> $</a:t>
            </a:r>
            <a:r>
              <a:rPr lang="es-ES" sz="2400" dirty="0" err="1" smtClean="0">
                <a:solidFill>
                  <a:schemeClr val="bg1"/>
                </a:solidFill>
              </a:rPr>
              <a:t>cAR-MzUNC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b="1" dirty="0" smtClean="0">
                <a:solidFill>
                  <a:srgbClr val="FFFF00"/>
                </a:solidFill>
              </a:rPr>
              <a:t>$</a:t>
            </a:r>
            <a:r>
              <a:rPr lang="es-ES" sz="2400" b="1" dirty="0" err="1" smtClean="0">
                <a:solidFill>
                  <a:srgbClr val="FFFF00"/>
                </a:solidFill>
              </a:rPr>
              <a:t>erda</a:t>
            </a:r>
            <a:endParaRPr lang="es-ES" sz="2400" b="1" dirty="0" smtClean="0">
              <a:solidFill>
                <a:srgbClr val="FFFF00"/>
              </a:solidFill>
            </a:endParaRPr>
          </a:p>
          <a:p>
            <a:pPr lvl="0" indent="457200" algn="just">
              <a:lnSpc>
                <a:spcPct val="100000"/>
              </a:lnSpc>
              <a:spcBef>
                <a:spcPts val="300"/>
              </a:spcBef>
              <a:buNone/>
            </a:pPr>
            <a:endParaRPr lang="es-ES" sz="2400" b="1" dirty="0">
              <a:solidFill>
                <a:schemeClr val="bg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dirty="0" smtClean="0">
                <a:solidFill>
                  <a:schemeClr val="lt1"/>
                </a:solidFill>
              </a:rPr>
              <a:t>Campo 1XX $e</a:t>
            </a:r>
            <a:r>
              <a:rPr lang="es-ES" sz="2400" dirty="0" smtClean="0">
                <a:solidFill>
                  <a:schemeClr val="lt1"/>
                </a:solidFill>
              </a:rPr>
              <a:t> 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dirty="0" smtClean="0">
                <a:solidFill>
                  <a:schemeClr val="lt1"/>
                </a:solidFill>
              </a:rPr>
              <a:t>	100 1# $</a:t>
            </a:r>
            <a:r>
              <a:rPr lang="es-ES" sz="2400" dirty="0" err="1" smtClean="0">
                <a:solidFill>
                  <a:schemeClr val="lt1"/>
                </a:solidFill>
              </a:rPr>
              <a:t>aDickens</a:t>
            </a:r>
            <a:r>
              <a:rPr lang="es-ES" sz="2400" dirty="0" smtClean="0">
                <a:solidFill>
                  <a:schemeClr val="lt1"/>
                </a:solidFill>
              </a:rPr>
              <a:t>, Charles, $d1812-1870 </a:t>
            </a:r>
            <a:r>
              <a:rPr lang="es-ES" sz="2400" b="1" dirty="0" smtClean="0">
                <a:solidFill>
                  <a:srgbClr val="FFFF00"/>
                </a:solidFill>
              </a:rPr>
              <a:t>$</a:t>
            </a:r>
            <a:r>
              <a:rPr lang="es-ES" sz="2400" b="1" dirty="0" err="1" smtClean="0">
                <a:solidFill>
                  <a:srgbClr val="FFFF00"/>
                </a:solidFill>
              </a:rPr>
              <a:t>eautor</a:t>
            </a:r>
            <a:endParaRPr lang="es-ES" sz="2400" b="1" dirty="0" smtClean="0">
              <a:solidFill>
                <a:srgbClr val="FFFF00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dirty="0">
                <a:solidFill>
                  <a:schemeClr val="lt1"/>
                </a:solidFill>
              </a:rPr>
              <a:t>	</a:t>
            </a:r>
            <a:r>
              <a:rPr lang="es-ES" sz="2400" dirty="0" smtClean="0">
                <a:solidFill>
                  <a:schemeClr val="lt1"/>
                </a:solidFill>
              </a:rPr>
              <a:t>100 1# $</a:t>
            </a:r>
            <a:r>
              <a:rPr lang="es-ES" sz="2400" dirty="0" err="1" smtClean="0">
                <a:solidFill>
                  <a:schemeClr val="lt1"/>
                </a:solidFill>
              </a:rPr>
              <a:t>aIñiguez</a:t>
            </a:r>
            <a:r>
              <a:rPr lang="es-ES" sz="2400" dirty="0" smtClean="0">
                <a:solidFill>
                  <a:schemeClr val="lt1"/>
                </a:solidFill>
              </a:rPr>
              <a:t> Barrean, Lourdes </a:t>
            </a:r>
            <a:r>
              <a:rPr lang="es-ES" sz="2400" b="1" dirty="0" smtClean="0">
                <a:solidFill>
                  <a:srgbClr val="FFFF00"/>
                </a:solidFill>
              </a:rPr>
              <a:t>$</a:t>
            </a:r>
            <a:r>
              <a:rPr lang="es-ES" sz="2400" b="1" dirty="0" err="1" smtClean="0">
                <a:solidFill>
                  <a:srgbClr val="FFFF00"/>
                </a:solidFill>
              </a:rPr>
              <a:t>eadaptador</a:t>
            </a:r>
            <a:endParaRPr lang="es-ES" sz="2400" b="1" dirty="0" smtClean="0">
              <a:solidFill>
                <a:srgbClr val="FFFF00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dirty="0" smtClean="0">
                <a:solidFill>
                  <a:schemeClr val="lt1"/>
                </a:solidFill>
              </a:rPr>
              <a:t>Campo </a:t>
            </a:r>
            <a:r>
              <a:rPr lang="es-ES" sz="2400" b="1" dirty="0" smtClean="0">
                <a:solidFill>
                  <a:srgbClr val="FFFF00"/>
                </a:solidFill>
              </a:rPr>
              <a:t>264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lt1"/>
                </a:solidFill>
              </a:rPr>
              <a:t>	</a:t>
            </a:r>
            <a:r>
              <a:rPr lang="es-ES" sz="2400" b="1" dirty="0" smtClean="0">
                <a:solidFill>
                  <a:schemeClr val="lt1"/>
                </a:solidFill>
              </a:rPr>
              <a:t>264 #</a:t>
            </a:r>
            <a:r>
              <a:rPr lang="es-ES" sz="2400" b="1" dirty="0" smtClean="0">
                <a:solidFill>
                  <a:srgbClr val="FFFF00"/>
                </a:solidFill>
              </a:rPr>
              <a:t>1</a:t>
            </a:r>
            <a:r>
              <a:rPr lang="es-ES" sz="2400" b="1" dirty="0" smtClean="0">
                <a:solidFill>
                  <a:schemeClr val="lt1"/>
                </a:solidFill>
              </a:rPr>
              <a:t> $</a:t>
            </a:r>
            <a:r>
              <a:rPr lang="es-ES" sz="2400" b="1" dirty="0" err="1" smtClean="0">
                <a:solidFill>
                  <a:schemeClr val="lt1"/>
                </a:solidFill>
              </a:rPr>
              <a:t>aBuenos</a:t>
            </a:r>
            <a:r>
              <a:rPr lang="es-ES" sz="2400" b="1" dirty="0" smtClean="0">
                <a:solidFill>
                  <a:schemeClr val="lt1"/>
                </a:solidFill>
              </a:rPr>
              <a:t> Aires $</a:t>
            </a:r>
            <a:r>
              <a:rPr lang="es-ES" sz="2400" b="1" dirty="0" err="1" smtClean="0">
                <a:solidFill>
                  <a:schemeClr val="lt1"/>
                </a:solidFill>
              </a:rPr>
              <a:t>bAlfagrama</a:t>
            </a:r>
            <a:r>
              <a:rPr lang="es-ES" sz="2400" b="1" dirty="0" smtClean="0">
                <a:solidFill>
                  <a:schemeClr val="lt1"/>
                </a:solidFill>
              </a:rPr>
              <a:t> $c2017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lt1"/>
                </a:solidFill>
              </a:rPr>
              <a:t>	</a:t>
            </a:r>
            <a:r>
              <a:rPr lang="es-ES" sz="2400" b="1" dirty="0" smtClean="0">
                <a:solidFill>
                  <a:schemeClr val="lt1"/>
                </a:solidFill>
              </a:rPr>
              <a:t>264 #</a:t>
            </a:r>
            <a:r>
              <a:rPr lang="es-ES" sz="2400" b="1" dirty="0" smtClean="0">
                <a:solidFill>
                  <a:srgbClr val="FFFF00"/>
                </a:solidFill>
              </a:rPr>
              <a:t>1</a:t>
            </a:r>
            <a:r>
              <a:rPr lang="es-ES" sz="2400" b="1" dirty="0" smtClean="0">
                <a:solidFill>
                  <a:schemeClr val="lt1"/>
                </a:solidFill>
              </a:rPr>
              <a:t> $</a:t>
            </a:r>
            <a:r>
              <a:rPr lang="es-ES" sz="2400" b="1" dirty="0" err="1" smtClean="0">
                <a:solidFill>
                  <a:schemeClr val="lt1"/>
                </a:solidFill>
              </a:rPr>
              <a:t>aBuenos</a:t>
            </a:r>
            <a:r>
              <a:rPr lang="es-ES" sz="2400" b="1" dirty="0" smtClean="0">
                <a:solidFill>
                  <a:schemeClr val="lt1"/>
                </a:solidFill>
              </a:rPr>
              <a:t> Aires $</a:t>
            </a:r>
            <a:r>
              <a:rPr lang="es-ES" sz="2400" b="1" dirty="0" err="1" smtClean="0">
                <a:solidFill>
                  <a:schemeClr val="lt1"/>
                </a:solidFill>
              </a:rPr>
              <a:t>bSudamericana</a:t>
            </a:r>
            <a:r>
              <a:rPr lang="es-ES" sz="2400" b="1" dirty="0" smtClean="0">
                <a:solidFill>
                  <a:schemeClr val="lt1"/>
                </a:solidFill>
              </a:rPr>
              <a:t> $c[1995]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chemeClr val="lt1"/>
                </a:solidFill>
              </a:rPr>
              <a:t>	</a:t>
            </a:r>
            <a:r>
              <a:rPr lang="es-ES" sz="2400" b="1" dirty="0" smtClean="0">
                <a:solidFill>
                  <a:schemeClr val="lt1"/>
                </a:solidFill>
              </a:rPr>
              <a:t>264 #</a:t>
            </a:r>
            <a:r>
              <a:rPr lang="es-ES" sz="2400" b="1" dirty="0" smtClean="0">
                <a:solidFill>
                  <a:srgbClr val="FFFF00"/>
                </a:solidFill>
              </a:rPr>
              <a:t>4</a:t>
            </a:r>
            <a:r>
              <a:rPr lang="es-ES" sz="2400" b="1" dirty="0" smtClean="0">
                <a:solidFill>
                  <a:schemeClr val="lt1"/>
                </a:solidFill>
              </a:rPr>
              <a:t> $c1995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175" name="Google Shape;175;g60440ab1c6_0_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g60440ab1c6_0_37"/>
          <p:cNvSpPr/>
          <p:nvPr/>
        </p:nvSpPr>
        <p:spPr>
          <a:xfrm>
            <a:off x="1006024" y="2148322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77" name="Google Shape;177;g60440ab1c6_0_37"/>
          <p:cNvSpPr/>
          <p:nvPr/>
        </p:nvSpPr>
        <p:spPr>
          <a:xfrm>
            <a:off x="983124" y="3352738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78" name="Google Shape;178;g60440ab1c6_0_37"/>
          <p:cNvSpPr/>
          <p:nvPr/>
        </p:nvSpPr>
        <p:spPr>
          <a:xfrm>
            <a:off x="1006024" y="5009173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60440ab1c6_0_37"/>
          <p:cNvSpPr txBox="1">
            <a:spLocks noGrp="1"/>
          </p:cNvSpPr>
          <p:nvPr>
            <p:ph type="title"/>
          </p:nvPr>
        </p:nvSpPr>
        <p:spPr>
          <a:xfrm>
            <a:off x="411750" y="-94725"/>
            <a:ext cx="113685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 dirty="0">
                <a:solidFill>
                  <a:schemeClr val="lt1"/>
                </a:solidFill>
              </a:rPr>
              <a:t>Marc 21</a:t>
            </a:r>
            <a:endParaRPr sz="4000" dirty="0">
              <a:solidFill>
                <a:schemeClr val="lt1"/>
              </a:solidFill>
            </a:endParaRPr>
          </a:p>
        </p:txBody>
      </p:sp>
      <p:sp>
        <p:nvSpPr>
          <p:cNvPr id="174" name="Google Shape;174;g60440ab1c6_0_37"/>
          <p:cNvSpPr txBox="1">
            <a:spLocks noGrp="1"/>
          </p:cNvSpPr>
          <p:nvPr>
            <p:ph type="body" idx="1"/>
          </p:nvPr>
        </p:nvSpPr>
        <p:spPr>
          <a:xfrm>
            <a:off x="467250" y="1232850"/>
            <a:ext cx="11257500" cy="49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200" dirty="0">
                <a:solidFill>
                  <a:schemeClr val="lt1"/>
                </a:solidFill>
              </a:rPr>
              <a:t>Se agregaron los siguientes elementos de MARC21:</a:t>
            </a:r>
            <a:endParaRPr sz="2200" dirty="0">
              <a:solidFill>
                <a:schemeClr val="lt1"/>
              </a:solidFill>
            </a:endParaRPr>
          </a:p>
          <a:p>
            <a:pPr marL="9144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200" dirty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b="1" dirty="0" smtClean="0">
                <a:solidFill>
                  <a:schemeClr val="lt1"/>
                </a:solidFill>
              </a:rPr>
              <a:t>Campo </a:t>
            </a:r>
            <a:r>
              <a:rPr lang="es-ES" sz="2200" b="1" dirty="0">
                <a:solidFill>
                  <a:srgbClr val="FFFF00"/>
                </a:solidFill>
              </a:rPr>
              <a:t>336 </a:t>
            </a:r>
            <a:r>
              <a:rPr lang="es-ES" sz="2200" dirty="0">
                <a:solidFill>
                  <a:schemeClr val="lt1"/>
                </a:solidFill>
              </a:rPr>
              <a:t>(Tipo de contenido</a:t>
            </a:r>
            <a:r>
              <a:rPr lang="es-ES" sz="2200" dirty="0" smtClean="0">
                <a:solidFill>
                  <a:schemeClr val="lt1"/>
                </a:solidFill>
              </a:rPr>
              <a:t>)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b="1" dirty="0" smtClean="0">
                <a:solidFill>
                  <a:schemeClr val="lt1"/>
                </a:solidFill>
              </a:rPr>
              <a:t>Campo </a:t>
            </a:r>
            <a:r>
              <a:rPr lang="es-ES" sz="2200" b="1" dirty="0">
                <a:solidFill>
                  <a:srgbClr val="FFFF00"/>
                </a:solidFill>
              </a:rPr>
              <a:t>337</a:t>
            </a:r>
            <a:r>
              <a:rPr lang="es-ES" sz="2200" b="1" dirty="0">
                <a:solidFill>
                  <a:schemeClr val="lt1"/>
                </a:solidFill>
              </a:rPr>
              <a:t> </a:t>
            </a:r>
            <a:r>
              <a:rPr lang="es-ES" sz="2200" dirty="0">
                <a:solidFill>
                  <a:schemeClr val="lt1"/>
                </a:solidFill>
              </a:rPr>
              <a:t>(Tipo de medio) </a:t>
            </a:r>
            <a:endParaRPr lang="es-ES" sz="2200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b="1" dirty="0" smtClean="0">
                <a:solidFill>
                  <a:schemeClr val="lt1"/>
                </a:solidFill>
              </a:rPr>
              <a:t>Campo </a:t>
            </a:r>
            <a:r>
              <a:rPr lang="es-ES" sz="2200" b="1" dirty="0" smtClean="0">
                <a:solidFill>
                  <a:srgbClr val="FFFF00"/>
                </a:solidFill>
              </a:rPr>
              <a:t>338</a:t>
            </a:r>
            <a:r>
              <a:rPr lang="es-ES" sz="2200" dirty="0" smtClean="0">
                <a:solidFill>
                  <a:schemeClr val="lt1"/>
                </a:solidFill>
              </a:rPr>
              <a:t> </a:t>
            </a:r>
            <a:r>
              <a:rPr lang="es-ES" sz="2200" dirty="0">
                <a:solidFill>
                  <a:schemeClr val="lt1"/>
                </a:solidFill>
              </a:rPr>
              <a:t>(Tipo de soporte) </a:t>
            </a:r>
            <a:endParaRPr lang="es-ES" sz="2200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2200" dirty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dirty="0" smtClean="0">
                <a:solidFill>
                  <a:schemeClr val="lt1"/>
                </a:solidFill>
              </a:rPr>
              <a:t> </a:t>
            </a:r>
            <a:r>
              <a:rPr lang="es-ES" sz="2200" dirty="0">
                <a:solidFill>
                  <a:schemeClr val="lt1"/>
                </a:solidFill>
              </a:rPr>
              <a:t>Se aplican a todos los registros creados nuevos y se van completando en </a:t>
            </a:r>
            <a:r>
              <a:rPr lang="es-ES" sz="2200" dirty="0" smtClean="0">
                <a:solidFill>
                  <a:schemeClr val="lt1"/>
                </a:solidFill>
              </a:rPr>
              <a:t>	aquellos </a:t>
            </a:r>
            <a:r>
              <a:rPr lang="es-ES" sz="2200" dirty="0">
                <a:solidFill>
                  <a:schemeClr val="lt1"/>
                </a:solidFill>
              </a:rPr>
              <a:t>que se editen por algún motivo</a:t>
            </a:r>
            <a:r>
              <a:rPr lang="es-ES" sz="2200" dirty="0" smtClean="0">
                <a:solidFill>
                  <a:schemeClr val="lt1"/>
                </a:solidFill>
              </a:rPr>
              <a:t>.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2200" dirty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b="1" dirty="0" smtClean="0">
                <a:solidFill>
                  <a:schemeClr val="lt1"/>
                </a:solidFill>
              </a:rPr>
              <a:t>Campo </a:t>
            </a:r>
            <a:r>
              <a:rPr lang="es-ES" sz="2200" b="1" dirty="0">
                <a:solidFill>
                  <a:srgbClr val="FFFF00"/>
                </a:solidFill>
              </a:rPr>
              <a:t>347</a:t>
            </a:r>
            <a:r>
              <a:rPr lang="es-ES" sz="2200" dirty="0">
                <a:solidFill>
                  <a:schemeClr val="lt1"/>
                </a:solidFill>
              </a:rPr>
              <a:t> </a:t>
            </a:r>
            <a:r>
              <a:rPr lang="es-ES" sz="2200" dirty="0" smtClean="0">
                <a:solidFill>
                  <a:schemeClr val="lt1"/>
                </a:solidFill>
              </a:rPr>
              <a:t>(Características </a:t>
            </a:r>
            <a:r>
              <a:rPr lang="es-ES" sz="2200" dirty="0">
                <a:solidFill>
                  <a:schemeClr val="lt1"/>
                </a:solidFill>
              </a:rPr>
              <a:t>del archivo </a:t>
            </a:r>
            <a:r>
              <a:rPr lang="es-ES" sz="2200" dirty="0" smtClean="0">
                <a:solidFill>
                  <a:schemeClr val="lt1"/>
                </a:solidFill>
              </a:rPr>
              <a:t>electrónico</a:t>
            </a:r>
            <a:r>
              <a:rPr lang="es-ES" sz="2200" dirty="0">
                <a:solidFill>
                  <a:schemeClr val="lt1"/>
                </a:solidFill>
              </a:rPr>
              <a:t>)</a:t>
            </a:r>
            <a:r>
              <a:rPr lang="es-ES" sz="2200" dirty="0" smtClean="0">
                <a:solidFill>
                  <a:schemeClr val="lt1"/>
                </a:solidFill>
              </a:rPr>
              <a:t> 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2200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dirty="0" smtClean="0">
                <a:solidFill>
                  <a:schemeClr val="lt1"/>
                </a:solidFill>
              </a:rPr>
              <a:t>Se </a:t>
            </a:r>
            <a:r>
              <a:rPr lang="es-ES" sz="2200" dirty="0">
                <a:solidFill>
                  <a:schemeClr val="lt1"/>
                </a:solidFill>
              </a:rPr>
              <a:t>utiliza en recursos </a:t>
            </a:r>
            <a:r>
              <a:rPr lang="es-ES" sz="2200" dirty="0" smtClean="0">
                <a:solidFill>
                  <a:schemeClr val="lt1"/>
                </a:solidFill>
              </a:rPr>
              <a:t>electrónicos </a:t>
            </a:r>
            <a:r>
              <a:rPr lang="es-ES" sz="2200" dirty="0">
                <a:solidFill>
                  <a:schemeClr val="lt1"/>
                </a:solidFill>
              </a:rPr>
              <a:t>y en material impreso con recurso electrónico </a:t>
            </a:r>
            <a:r>
              <a:rPr lang="es-ES" sz="2200" dirty="0" smtClean="0">
                <a:solidFill>
                  <a:schemeClr val="lt1"/>
                </a:solidFill>
              </a:rPr>
              <a:t> acompañante</a:t>
            </a:r>
            <a:r>
              <a:rPr lang="es-ES" sz="2200" dirty="0">
                <a:solidFill>
                  <a:schemeClr val="lt1"/>
                </a:solidFill>
              </a:rPr>
              <a:t>.</a:t>
            </a:r>
            <a:endParaRPr sz="2200" dirty="0">
              <a:solidFill>
                <a:schemeClr val="lt1"/>
              </a:solidFill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200" b="1" i="1" dirty="0">
              <a:solidFill>
                <a:schemeClr val="lt1"/>
              </a:solidFill>
            </a:endParaRPr>
          </a:p>
          <a:p>
            <a:pPr marL="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b="1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175" name="Google Shape;175;g60440ab1c6_0_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g60440ab1c6_0_37"/>
          <p:cNvSpPr/>
          <p:nvPr/>
        </p:nvSpPr>
        <p:spPr>
          <a:xfrm>
            <a:off x="937784" y="2102350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78" name="Google Shape;178;g60440ab1c6_0_37"/>
          <p:cNvSpPr/>
          <p:nvPr/>
        </p:nvSpPr>
        <p:spPr>
          <a:xfrm>
            <a:off x="937784" y="4726385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3869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0440ab1c6_0_43"/>
          <p:cNvSpPr txBox="1">
            <a:spLocks noGrp="1"/>
          </p:cNvSpPr>
          <p:nvPr>
            <p:ph type="title"/>
          </p:nvPr>
        </p:nvSpPr>
        <p:spPr>
          <a:xfrm>
            <a:off x="411750" y="-94725"/>
            <a:ext cx="113685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Políticas del SID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86" name="Google Shape;186;g60440ab1c6_0_43"/>
          <p:cNvSpPr txBox="1">
            <a:spLocks noGrp="1"/>
          </p:cNvSpPr>
          <p:nvPr>
            <p:ph type="body" idx="1"/>
          </p:nvPr>
        </p:nvSpPr>
        <p:spPr>
          <a:xfrm>
            <a:off x="578325" y="962650"/>
            <a:ext cx="11257500" cy="55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1" dirty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b="1" i="1" dirty="0">
                <a:solidFill>
                  <a:schemeClr val="lt1"/>
                </a:solidFill>
              </a:rPr>
              <a:t>Creadores de la </a:t>
            </a:r>
            <a:r>
              <a:rPr lang="es-ES" sz="2400" b="1" i="1" dirty="0" err="1">
                <a:solidFill>
                  <a:schemeClr val="lt1"/>
                </a:solidFill>
              </a:rPr>
              <a:t>UNCuyo</a:t>
            </a:r>
            <a:r>
              <a:rPr lang="es-ES" sz="2400" b="1" i="1" dirty="0">
                <a:solidFill>
                  <a:schemeClr val="lt1"/>
                </a:solidFill>
              </a:rPr>
              <a:t>:</a:t>
            </a:r>
            <a:r>
              <a:rPr lang="es-ES" sz="2400" i="1" dirty="0">
                <a:solidFill>
                  <a:schemeClr val="lt1"/>
                </a:solidFill>
              </a:rPr>
              <a:t> </a:t>
            </a:r>
            <a:endParaRPr lang="es-ES" sz="2400" i="1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2400" i="1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400" dirty="0" smtClean="0">
                <a:solidFill>
                  <a:schemeClr val="lt1"/>
                </a:solidFill>
              </a:rPr>
              <a:t>En </a:t>
            </a:r>
            <a:r>
              <a:rPr lang="es-ES" sz="2400" dirty="0">
                <a:solidFill>
                  <a:schemeClr val="lt1"/>
                </a:solidFill>
              </a:rPr>
              <a:t>los recursos publicados por la </a:t>
            </a:r>
            <a:r>
              <a:rPr lang="es-ES" sz="2400" dirty="0" err="1">
                <a:solidFill>
                  <a:schemeClr val="lt1"/>
                </a:solidFill>
              </a:rPr>
              <a:t>UNCuyo</a:t>
            </a:r>
            <a:r>
              <a:rPr lang="es-ES" sz="2400" dirty="0">
                <a:solidFill>
                  <a:schemeClr val="lt1"/>
                </a:solidFill>
              </a:rPr>
              <a:t> con  </a:t>
            </a:r>
            <a:r>
              <a:rPr lang="es-ES" sz="2400" dirty="0" smtClean="0">
                <a:solidFill>
                  <a:schemeClr val="lt1"/>
                </a:solidFill>
              </a:rPr>
              <a:t>más de </a:t>
            </a:r>
            <a:r>
              <a:rPr lang="es-ES" sz="2400" dirty="0">
                <a:solidFill>
                  <a:schemeClr val="lt1"/>
                </a:solidFill>
              </a:rPr>
              <a:t>3 creadores, se transcribirán </a:t>
            </a:r>
            <a:r>
              <a:rPr lang="es-ES" sz="2400" b="1" dirty="0">
                <a:solidFill>
                  <a:srgbClr val="FFFF00"/>
                </a:solidFill>
              </a:rPr>
              <a:t>todos</a:t>
            </a:r>
            <a:r>
              <a:rPr lang="es-ES" sz="2400" dirty="0">
                <a:solidFill>
                  <a:schemeClr val="lt1"/>
                </a:solidFill>
              </a:rPr>
              <a:t> en la mención de responsabilidad (campo 245, $c)  y se les harán entradas secundarias (campos 700). En el resto de las publicaciones, el catalogador puede nombrar solo el primero y omitir a los restantes con [y otros…], de acuerdo con la regla </a:t>
            </a:r>
            <a:r>
              <a:rPr lang="es-ES" sz="2400" b="1" dirty="0">
                <a:solidFill>
                  <a:schemeClr val="lt1"/>
                </a:solidFill>
              </a:rPr>
              <a:t>RDA 2.4.1.5</a:t>
            </a:r>
            <a:r>
              <a:rPr lang="es-ES" sz="2400" dirty="0">
                <a:solidFill>
                  <a:schemeClr val="lt1"/>
                </a:solidFill>
              </a:rPr>
              <a:t>, Mención de más de una persona, etc</a:t>
            </a:r>
            <a:r>
              <a:rPr lang="es-ES" sz="2400" dirty="0" smtClean="0">
                <a:solidFill>
                  <a:schemeClr val="lt1"/>
                </a:solidFill>
              </a:rPr>
              <a:t>.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2400" dirty="0" smtClean="0">
              <a:solidFill>
                <a:schemeClr val="lt1"/>
              </a:solidFill>
            </a:endParaRPr>
          </a:p>
          <a:p>
            <a:pPr indent="45720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es-ES" sz="2400" b="1" dirty="0" smtClean="0">
                <a:solidFill>
                  <a:schemeClr val="bg1"/>
                </a:solidFill>
              </a:rPr>
              <a:t>245 10 $a</a:t>
            </a:r>
            <a:r>
              <a:rPr lang="es-ES" sz="2400" dirty="0">
                <a:solidFill>
                  <a:schemeClr val="bg1"/>
                </a:solidFill>
              </a:rPr>
              <a:t> América Latina y la moral de nuestro </a:t>
            </a:r>
            <a:r>
              <a:rPr lang="es-ES" sz="2400" dirty="0" smtClean="0">
                <a:solidFill>
                  <a:schemeClr val="bg1"/>
                </a:solidFill>
              </a:rPr>
              <a:t>tiempo </a:t>
            </a:r>
            <a:r>
              <a:rPr lang="es-ES" sz="2400" b="1" dirty="0" smtClean="0">
                <a:solidFill>
                  <a:schemeClr val="bg1"/>
                </a:solidFill>
              </a:rPr>
              <a:t>$b</a:t>
            </a:r>
            <a:r>
              <a:rPr lang="es-ES" sz="2400" dirty="0">
                <a:solidFill>
                  <a:schemeClr val="bg1"/>
                </a:solidFill>
              </a:rPr>
              <a:t> estudios sobre </a:t>
            </a:r>
            <a:r>
              <a:rPr lang="es-ES" sz="2400" dirty="0" smtClean="0">
                <a:solidFill>
                  <a:schemeClr val="bg1"/>
                </a:solidFill>
              </a:rPr>
              <a:t>el </a:t>
            </a:r>
            <a:r>
              <a:rPr lang="es-ES" sz="2400" dirty="0">
                <a:solidFill>
                  <a:schemeClr val="bg1"/>
                </a:solidFill>
              </a:rPr>
              <a:t>desarrollo histórico de la razón </a:t>
            </a:r>
            <a:r>
              <a:rPr lang="es-ES" sz="2400" dirty="0" smtClean="0">
                <a:solidFill>
                  <a:schemeClr val="bg1"/>
                </a:solidFill>
              </a:rPr>
              <a:t>práctica $</a:t>
            </a:r>
            <a:r>
              <a:rPr lang="es-ES" sz="2400" dirty="0" err="1" smtClean="0">
                <a:solidFill>
                  <a:schemeClr val="bg1"/>
                </a:solidFill>
              </a:rPr>
              <a:t>c</a:t>
            </a:r>
            <a:r>
              <a:rPr lang="es-ES" sz="2400" b="1" dirty="0" err="1" smtClean="0">
                <a:solidFill>
                  <a:srgbClr val="FFC000"/>
                </a:solidFill>
              </a:rPr>
              <a:t>Nora</a:t>
            </a:r>
            <a:r>
              <a:rPr lang="es-ES" sz="2400" b="1" dirty="0" smtClean="0">
                <a:solidFill>
                  <a:srgbClr val="FFC000"/>
                </a:solidFill>
              </a:rPr>
              <a:t> </a:t>
            </a:r>
            <a:r>
              <a:rPr lang="es-ES" sz="2400" b="1" dirty="0" err="1">
                <a:solidFill>
                  <a:srgbClr val="FFC000"/>
                </a:solidFill>
              </a:rPr>
              <a:t>Paván</a:t>
            </a:r>
            <a:r>
              <a:rPr lang="es-ES" sz="2400" b="1" dirty="0">
                <a:solidFill>
                  <a:srgbClr val="FFC000"/>
                </a:solidFill>
              </a:rPr>
              <a:t>, Liliana </a:t>
            </a:r>
            <a:r>
              <a:rPr lang="es-ES" sz="2400" b="1" dirty="0" err="1" smtClean="0">
                <a:solidFill>
                  <a:srgbClr val="FFC000"/>
                </a:solidFill>
              </a:rPr>
              <a:t>Giorgis</a:t>
            </a:r>
            <a:r>
              <a:rPr lang="es-ES" sz="2400" b="1" dirty="0">
                <a:solidFill>
                  <a:srgbClr val="FFC000"/>
                </a:solidFill>
              </a:rPr>
              <a:t>, Ana Luisa </a:t>
            </a:r>
            <a:r>
              <a:rPr lang="es-ES" sz="2400" b="1" dirty="0" err="1">
                <a:solidFill>
                  <a:srgbClr val="FFC000"/>
                </a:solidFill>
              </a:rPr>
              <a:t>Dufour</a:t>
            </a:r>
            <a:r>
              <a:rPr lang="es-ES" sz="2400" b="1" dirty="0">
                <a:solidFill>
                  <a:srgbClr val="FFC000"/>
                </a:solidFill>
              </a:rPr>
              <a:t>, Mariano Maure, Dante </a:t>
            </a:r>
            <a:r>
              <a:rPr lang="es-ES" sz="2400" b="1" dirty="0" err="1">
                <a:solidFill>
                  <a:srgbClr val="FFC000"/>
                </a:solidFill>
              </a:rPr>
              <a:t>Ramaglia</a:t>
            </a:r>
            <a:r>
              <a:rPr lang="es-ES" sz="2400" b="1" dirty="0">
                <a:solidFill>
                  <a:srgbClr val="FFC000"/>
                </a:solidFill>
              </a:rPr>
              <a:t>, </a:t>
            </a:r>
            <a:r>
              <a:rPr lang="es-ES" sz="2400" b="1" dirty="0" smtClean="0">
                <a:solidFill>
                  <a:srgbClr val="FFC000"/>
                </a:solidFill>
              </a:rPr>
              <a:t>Oscar </a:t>
            </a:r>
            <a:r>
              <a:rPr lang="es-ES" sz="2400" b="1" dirty="0" err="1" smtClean="0">
                <a:solidFill>
                  <a:srgbClr val="FFC000"/>
                </a:solidFill>
              </a:rPr>
              <a:t>Zalazar</a:t>
            </a:r>
            <a:r>
              <a:rPr lang="es-ES" sz="2400" b="1" dirty="0" smtClean="0">
                <a:solidFill>
                  <a:srgbClr val="FFC000"/>
                </a:solidFill>
              </a:rPr>
              <a:t> </a:t>
            </a:r>
            <a:r>
              <a:rPr lang="es-ES" sz="2400" dirty="0" smtClean="0">
                <a:solidFill>
                  <a:schemeClr val="bg1"/>
                </a:solidFill>
              </a:rPr>
              <a:t>; compiladora </a:t>
            </a:r>
            <a:r>
              <a:rPr lang="es-ES" sz="2400" dirty="0">
                <a:solidFill>
                  <a:schemeClr val="bg1"/>
                </a:solidFill>
              </a:rPr>
              <a:t>Adriana </a:t>
            </a:r>
            <a:r>
              <a:rPr lang="es-ES" sz="2400" dirty="0" err="1">
                <a:solidFill>
                  <a:schemeClr val="bg1"/>
                </a:solidFill>
              </a:rPr>
              <a:t>Arpini</a:t>
            </a:r>
            <a:r>
              <a:rPr lang="es-ES" sz="2400" dirty="0">
                <a:solidFill>
                  <a:schemeClr val="bg1"/>
                </a:solidFill>
              </a:rPr>
              <a:t> ; prólogo de Arturo </a:t>
            </a:r>
            <a:r>
              <a:rPr lang="es-ES" sz="2400" dirty="0" smtClean="0">
                <a:solidFill>
                  <a:schemeClr val="bg1"/>
                </a:solidFill>
              </a:rPr>
              <a:t>Andrés Roig</a:t>
            </a:r>
            <a:endParaRPr sz="2400" dirty="0">
              <a:solidFill>
                <a:schemeClr val="bg1"/>
              </a:solidFill>
            </a:endParaRPr>
          </a:p>
          <a:p>
            <a:pPr marL="9144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200" dirty="0">
              <a:solidFill>
                <a:schemeClr val="lt1"/>
              </a:solidFill>
            </a:endParaRPr>
          </a:p>
        </p:txBody>
      </p:sp>
      <p:pic>
        <p:nvPicPr>
          <p:cNvPr id="187" name="Google Shape;187;g60440ab1c6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g60440ab1c6_0_43"/>
          <p:cNvSpPr/>
          <p:nvPr/>
        </p:nvSpPr>
        <p:spPr>
          <a:xfrm>
            <a:off x="962199" y="1344239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0440ab1c6_0_43"/>
          <p:cNvSpPr txBox="1">
            <a:spLocks noGrp="1"/>
          </p:cNvSpPr>
          <p:nvPr>
            <p:ph type="title"/>
          </p:nvPr>
        </p:nvSpPr>
        <p:spPr>
          <a:xfrm>
            <a:off x="411750" y="-94725"/>
            <a:ext cx="113685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Políticas del SID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86" name="Google Shape;186;g60440ab1c6_0_43"/>
          <p:cNvSpPr txBox="1">
            <a:spLocks noGrp="1"/>
          </p:cNvSpPr>
          <p:nvPr>
            <p:ph type="body" idx="1"/>
          </p:nvPr>
        </p:nvSpPr>
        <p:spPr>
          <a:xfrm>
            <a:off x="578325" y="836041"/>
            <a:ext cx="11257500" cy="55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1" dirty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b="1" i="1" dirty="0" smtClean="0">
                <a:solidFill>
                  <a:schemeClr val="lt1"/>
                </a:solidFill>
              </a:rPr>
              <a:t>Entidades </a:t>
            </a:r>
            <a:r>
              <a:rPr lang="es-ES" sz="2200" b="1" i="1" dirty="0">
                <a:solidFill>
                  <a:schemeClr val="lt1"/>
                </a:solidFill>
              </a:rPr>
              <a:t>de la </a:t>
            </a:r>
            <a:r>
              <a:rPr lang="es-ES" sz="2200" b="1" i="1" dirty="0" err="1">
                <a:solidFill>
                  <a:schemeClr val="lt1"/>
                </a:solidFill>
              </a:rPr>
              <a:t>UNCuyo</a:t>
            </a:r>
            <a:r>
              <a:rPr lang="es-ES" sz="2200" b="1" i="1" dirty="0">
                <a:solidFill>
                  <a:schemeClr val="lt1"/>
                </a:solidFill>
              </a:rPr>
              <a:t> como punto de acceso: </a:t>
            </a:r>
            <a:r>
              <a:rPr lang="es-ES" sz="2200" dirty="0">
                <a:solidFill>
                  <a:schemeClr val="lt1"/>
                </a:solidFill>
              </a:rPr>
              <a:t>en el caso de Institutos,</a:t>
            </a:r>
            <a:endParaRPr sz="2200" dirty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dirty="0" smtClean="0">
                <a:solidFill>
                  <a:schemeClr val="lt1"/>
                </a:solidFill>
              </a:rPr>
              <a:t>	Departamentos</a:t>
            </a:r>
            <a:r>
              <a:rPr lang="es-ES" sz="2200" dirty="0">
                <a:solidFill>
                  <a:schemeClr val="lt1"/>
                </a:solidFill>
              </a:rPr>
              <a:t>, Colegios, etc. de la </a:t>
            </a:r>
            <a:r>
              <a:rPr lang="es-ES" sz="2200" dirty="0" err="1">
                <a:solidFill>
                  <a:schemeClr val="lt1"/>
                </a:solidFill>
              </a:rPr>
              <a:t>UNCuyo</a:t>
            </a:r>
            <a:r>
              <a:rPr lang="es-ES" sz="2200" dirty="0">
                <a:solidFill>
                  <a:schemeClr val="lt1"/>
                </a:solidFill>
              </a:rPr>
              <a:t> como punto de acceso, no se </a:t>
            </a:r>
            <a:endParaRPr lang="es-ES" sz="2200" dirty="0" smtClean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dirty="0" smtClean="0">
                <a:solidFill>
                  <a:schemeClr val="lt1"/>
                </a:solidFill>
              </a:rPr>
              <a:t>	</a:t>
            </a:r>
            <a:r>
              <a:rPr lang="es-ES" sz="2200" dirty="0" smtClean="0">
                <a:solidFill>
                  <a:schemeClr val="lt1"/>
                </a:solidFill>
              </a:rPr>
              <a:t>omite la </a:t>
            </a:r>
            <a:r>
              <a:rPr lang="es-ES" sz="2200" dirty="0">
                <a:solidFill>
                  <a:schemeClr val="lt1"/>
                </a:solidFill>
              </a:rPr>
              <a:t>Facultad a la cual pertenecen (</a:t>
            </a:r>
            <a:r>
              <a:rPr lang="es-ES" sz="2200" b="1" dirty="0">
                <a:solidFill>
                  <a:schemeClr val="lt1"/>
                </a:solidFill>
              </a:rPr>
              <a:t>RDA 11.2.2.14, 11.2.2.14, 11.2.2.15</a:t>
            </a:r>
            <a:r>
              <a:rPr lang="es-ES" sz="2200" dirty="0" smtClean="0">
                <a:solidFill>
                  <a:schemeClr val="lt1"/>
                </a:solidFill>
              </a:rPr>
              <a:t>)</a:t>
            </a: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1200" dirty="0" smtClean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dirty="0" smtClean="0">
                <a:solidFill>
                  <a:schemeClr val="lt1"/>
                </a:solidFill>
              </a:rPr>
              <a:t>LC </a:t>
            </a:r>
            <a:r>
              <a:rPr lang="es-ES" sz="2200" dirty="0" err="1" smtClean="0">
                <a:solidFill>
                  <a:schemeClr val="lt1"/>
                </a:solidFill>
              </a:rPr>
              <a:t>authority</a:t>
            </a:r>
            <a:r>
              <a:rPr lang="es-ES" sz="2200" dirty="0" smtClean="0">
                <a:solidFill>
                  <a:schemeClr val="lt1"/>
                </a:solidFill>
              </a:rPr>
              <a:t> </a:t>
            </a:r>
            <a:r>
              <a:rPr lang="es-ES" sz="2200" dirty="0" err="1" smtClean="0">
                <a:solidFill>
                  <a:schemeClr val="lt1"/>
                </a:solidFill>
              </a:rPr>
              <a:t>catalog</a:t>
            </a:r>
            <a:r>
              <a:rPr lang="es-ES" sz="2200" dirty="0" smtClean="0">
                <a:solidFill>
                  <a:schemeClr val="lt1"/>
                </a:solidFill>
              </a:rPr>
              <a:t>: </a:t>
            </a:r>
            <a:r>
              <a:rPr lang="es-ES" sz="2200" b="1" dirty="0" smtClean="0">
                <a:solidFill>
                  <a:srgbClr val="FFFF00"/>
                </a:solidFill>
              </a:rPr>
              <a:t>110 2# $</a:t>
            </a:r>
            <a:r>
              <a:rPr lang="es-ES" sz="2200" b="1" dirty="0" err="1" smtClean="0">
                <a:solidFill>
                  <a:srgbClr val="FFFF00"/>
                </a:solidFill>
              </a:rPr>
              <a:t>aUniversidad</a:t>
            </a:r>
            <a:r>
              <a:rPr lang="es-ES" sz="2200" b="1" dirty="0" smtClean="0">
                <a:solidFill>
                  <a:srgbClr val="FFFF00"/>
                </a:solidFill>
              </a:rPr>
              <a:t> Nacional de Cuyo $</a:t>
            </a:r>
            <a:r>
              <a:rPr lang="es-ES" sz="2200" b="1" dirty="0" err="1" smtClean="0">
                <a:solidFill>
                  <a:srgbClr val="FFFF00"/>
                </a:solidFill>
              </a:rPr>
              <a:t>bInstituto</a:t>
            </a:r>
            <a:r>
              <a:rPr lang="es-ES" sz="2200" b="1" dirty="0" smtClean="0">
                <a:solidFill>
                  <a:srgbClr val="FFFF00"/>
                </a:solidFill>
              </a:rPr>
              <a:t> de 						Viticultura</a:t>
            </a: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dirty="0" smtClean="0">
                <a:solidFill>
                  <a:schemeClr val="lt1"/>
                </a:solidFill>
              </a:rPr>
              <a:t>Catálogo </a:t>
            </a:r>
            <a:r>
              <a:rPr lang="es-ES" sz="2200" dirty="0" err="1" smtClean="0">
                <a:solidFill>
                  <a:schemeClr val="lt1"/>
                </a:solidFill>
              </a:rPr>
              <a:t>UNCuyo</a:t>
            </a:r>
            <a:r>
              <a:rPr lang="es-ES" sz="2200" dirty="0" smtClean="0">
                <a:solidFill>
                  <a:schemeClr val="lt1"/>
                </a:solidFill>
              </a:rPr>
              <a:t>: </a:t>
            </a:r>
            <a:r>
              <a:rPr lang="es-ES" sz="2200" dirty="0">
                <a:solidFill>
                  <a:schemeClr val="lt1"/>
                </a:solidFill>
              </a:rPr>
              <a:t> </a:t>
            </a:r>
            <a:r>
              <a:rPr lang="es-ES" sz="2200" dirty="0" smtClean="0">
                <a:solidFill>
                  <a:schemeClr val="lt1"/>
                </a:solidFill>
              </a:rPr>
              <a:t> </a:t>
            </a:r>
            <a:r>
              <a:rPr lang="es-ES" sz="2200" b="1" dirty="0" smtClean="0">
                <a:solidFill>
                  <a:srgbClr val="FFFF00"/>
                </a:solidFill>
              </a:rPr>
              <a:t>110 2# $</a:t>
            </a:r>
            <a:r>
              <a:rPr lang="es-ES" sz="2200" b="1" dirty="0" err="1" smtClean="0">
                <a:solidFill>
                  <a:srgbClr val="FFFF00"/>
                </a:solidFill>
              </a:rPr>
              <a:t>aUniversidad</a:t>
            </a:r>
            <a:r>
              <a:rPr lang="es-ES" sz="2200" b="1" dirty="0" smtClean="0">
                <a:solidFill>
                  <a:srgbClr val="FFFF00"/>
                </a:solidFill>
              </a:rPr>
              <a:t> Nacional de Cuyo $</a:t>
            </a:r>
            <a:r>
              <a:rPr lang="es-ES" sz="2200" b="1" dirty="0" err="1" smtClean="0">
                <a:solidFill>
                  <a:srgbClr val="FFFF00"/>
                </a:solidFill>
              </a:rPr>
              <a:t>bFacultad</a:t>
            </a:r>
            <a:r>
              <a:rPr lang="es-ES" sz="2200" b="1" dirty="0" smtClean="0">
                <a:solidFill>
                  <a:srgbClr val="FFFF00"/>
                </a:solidFill>
              </a:rPr>
              <a:t> de 						Ciencias  Agrarias $</a:t>
            </a:r>
            <a:r>
              <a:rPr lang="es-ES" sz="2200" b="1" dirty="0" err="1" smtClean="0">
                <a:solidFill>
                  <a:srgbClr val="FFFF00"/>
                </a:solidFill>
              </a:rPr>
              <a:t>bInstituto</a:t>
            </a:r>
            <a:r>
              <a:rPr lang="es-ES" sz="2200" b="1" dirty="0" smtClean="0">
                <a:solidFill>
                  <a:srgbClr val="FFFF00"/>
                </a:solidFill>
              </a:rPr>
              <a:t> de Viticultura</a:t>
            </a: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ES" sz="2200" b="1" i="1" dirty="0" smtClean="0">
              <a:solidFill>
                <a:schemeClr val="lt1"/>
              </a:solidFill>
            </a:endParaRPr>
          </a:p>
          <a:p>
            <a:pPr marL="457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b="1" i="1" dirty="0" smtClean="0">
                <a:solidFill>
                  <a:schemeClr val="lt1"/>
                </a:solidFill>
              </a:rPr>
              <a:t>Adición </a:t>
            </a:r>
            <a:r>
              <a:rPr lang="es-ES" sz="2200" b="1" i="1" dirty="0">
                <a:solidFill>
                  <a:schemeClr val="lt1"/>
                </a:solidFill>
              </a:rPr>
              <a:t>del lugar en las entidades corporativas: </a:t>
            </a:r>
            <a:r>
              <a:rPr lang="es-ES" sz="2200" dirty="0">
                <a:solidFill>
                  <a:schemeClr val="lt1"/>
                </a:solidFill>
              </a:rPr>
              <a:t>de acuerdo con la adición</a:t>
            </a:r>
            <a:endParaRPr sz="2200" dirty="0">
              <a:solidFill>
                <a:schemeClr val="lt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2200" dirty="0" smtClean="0">
                <a:solidFill>
                  <a:schemeClr val="lt1"/>
                </a:solidFill>
              </a:rPr>
              <a:t>	opcional </a:t>
            </a:r>
            <a:r>
              <a:rPr lang="es-ES" sz="2200" dirty="0">
                <a:solidFill>
                  <a:schemeClr val="bg1"/>
                </a:solidFill>
              </a:rPr>
              <a:t>de </a:t>
            </a:r>
            <a:r>
              <a:rPr lang="es-ES" sz="2200" b="1" dirty="0">
                <a:solidFill>
                  <a:schemeClr val="bg1"/>
                </a:solidFill>
              </a:rPr>
              <a:t>RDA 11.13.1.3</a:t>
            </a:r>
            <a:r>
              <a:rPr lang="es-ES" sz="2200" dirty="0">
                <a:solidFill>
                  <a:schemeClr val="bg1"/>
                </a:solidFill>
              </a:rPr>
              <a:t>, se agregará el lugar asociado con la entidad, si </a:t>
            </a:r>
            <a:r>
              <a:rPr lang="es-ES" sz="2200" dirty="0" smtClean="0">
                <a:solidFill>
                  <a:schemeClr val="bg1"/>
                </a:solidFill>
              </a:rPr>
              <a:t>	éste ayuda </a:t>
            </a:r>
            <a:r>
              <a:rPr lang="es-ES" sz="2200" dirty="0">
                <a:solidFill>
                  <a:schemeClr val="bg1"/>
                </a:solidFill>
              </a:rPr>
              <a:t>a identificarla, aunque no haya conflicto con otra del mismo </a:t>
            </a:r>
            <a:r>
              <a:rPr lang="es-ES" sz="2200" dirty="0" smtClean="0">
                <a:solidFill>
                  <a:schemeClr val="bg1"/>
                </a:solidFill>
              </a:rPr>
              <a:t>	nombre</a:t>
            </a:r>
            <a:r>
              <a:rPr lang="es-ES" sz="2200" dirty="0">
                <a:solidFill>
                  <a:schemeClr val="bg1"/>
                </a:solidFill>
              </a:rPr>
              <a:t>.</a:t>
            </a:r>
            <a:endParaRPr sz="2200" dirty="0">
              <a:solidFill>
                <a:schemeClr val="bg1"/>
              </a:solidFill>
            </a:endParaRPr>
          </a:p>
          <a:p>
            <a:pPr marL="9144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200" dirty="0">
              <a:solidFill>
                <a:schemeClr val="tx1"/>
              </a:solidFill>
            </a:endParaRPr>
          </a:p>
          <a:p>
            <a:pPr marL="131445" indent="0">
              <a:buNone/>
            </a:pPr>
            <a:r>
              <a:rPr lang="es-ES" sz="2400" b="1" dirty="0" smtClean="0">
                <a:solidFill>
                  <a:srgbClr val="FFC000"/>
                </a:solidFill>
              </a:rPr>
              <a:t>	</a:t>
            </a:r>
            <a:r>
              <a:rPr lang="es-ES" sz="2200" b="1" dirty="0" smtClean="0">
                <a:solidFill>
                  <a:srgbClr val="FFFF00"/>
                </a:solidFill>
              </a:rPr>
              <a:t>110 </a:t>
            </a:r>
            <a:r>
              <a:rPr lang="es-ES" sz="2200" b="1" dirty="0">
                <a:solidFill>
                  <a:srgbClr val="FFFF00"/>
                </a:solidFill>
              </a:rPr>
              <a:t>2# </a:t>
            </a:r>
            <a:r>
              <a:rPr lang="es-ES" sz="2200" b="1" dirty="0" smtClean="0">
                <a:solidFill>
                  <a:srgbClr val="FFFF00"/>
                </a:solidFill>
              </a:rPr>
              <a:t>$</a:t>
            </a:r>
            <a:r>
              <a:rPr lang="es-ES" sz="2200" b="1" dirty="0" err="1" smtClean="0">
                <a:solidFill>
                  <a:srgbClr val="FFFF00"/>
                </a:solidFill>
              </a:rPr>
              <a:t>aPrograma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>
                <a:solidFill>
                  <a:srgbClr val="FFFF00"/>
                </a:solidFill>
              </a:rPr>
              <a:t>de Arte Interactivo (Buenos Aires, Argentina</a:t>
            </a:r>
            <a:r>
              <a:rPr lang="es-ES" sz="2200" b="1" dirty="0" smtClean="0">
                <a:solidFill>
                  <a:srgbClr val="FFFF00"/>
                </a:solidFill>
              </a:rPr>
              <a:t>)</a:t>
            </a:r>
          </a:p>
          <a:p>
            <a:pPr marL="131445" indent="0">
              <a:buNone/>
            </a:pPr>
            <a:r>
              <a:rPr lang="es-ES" sz="2200" b="1" dirty="0">
                <a:solidFill>
                  <a:srgbClr val="FFFF00"/>
                </a:solidFill>
              </a:rPr>
              <a:t>	</a:t>
            </a:r>
            <a:r>
              <a:rPr lang="es-ES" sz="2200" b="1" dirty="0" smtClean="0">
                <a:solidFill>
                  <a:srgbClr val="FFFF00"/>
                </a:solidFill>
              </a:rPr>
              <a:t>110 2# $</a:t>
            </a:r>
            <a:r>
              <a:rPr lang="es-ES" sz="2200" b="1" dirty="0" err="1" smtClean="0">
                <a:solidFill>
                  <a:srgbClr val="FFFF00"/>
                </a:solidFill>
              </a:rPr>
              <a:t>aInstituto</a:t>
            </a:r>
            <a:r>
              <a:rPr lang="es-ES" sz="2200" b="1" dirty="0" smtClean="0">
                <a:solidFill>
                  <a:srgbClr val="FFFF00"/>
                </a:solidFill>
              </a:rPr>
              <a:t> Francés de Estudios Andinos (Lima, Perú)</a:t>
            </a:r>
            <a:endParaRPr lang="es-ES" sz="2200" b="1" dirty="0">
              <a:solidFill>
                <a:srgbClr val="FFFF00"/>
              </a:solidFill>
            </a:endParaRPr>
          </a:p>
          <a:p>
            <a:pPr marL="131445" indent="0">
              <a:buNone/>
            </a:pPr>
            <a:r>
              <a:rPr lang="es-ES" dirty="0"/>
              <a:t/>
            </a:r>
            <a:br>
              <a:rPr lang="es-ES" dirty="0"/>
            </a:b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tx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tx1"/>
              </a:solidFill>
            </a:endParaRPr>
          </a:p>
        </p:txBody>
      </p:sp>
      <p:pic>
        <p:nvPicPr>
          <p:cNvPr id="187" name="Google Shape;187;g60440ab1c6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g60440ab1c6_0_43"/>
          <p:cNvSpPr/>
          <p:nvPr/>
        </p:nvSpPr>
        <p:spPr>
          <a:xfrm>
            <a:off x="962199" y="1189916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90" name="Google Shape;190;g60440ab1c6_0_43"/>
          <p:cNvSpPr/>
          <p:nvPr/>
        </p:nvSpPr>
        <p:spPr>
          <a:xfrm>
            <a:off x="962199" y="4360858"/>
            <a:ext cx="427200" cy="149400"/>
          </a:xfrm>
          <a:prstGeom prst="rightArrow">
            <a:avLst>
              <a:gd name="adj1" fmla="val 50000"/>
              <a:gd name="adj2" fmla="val 10143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777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6174327c04_0_0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Rockwell"/>
              <a:buNone/>
            </a:pPr>
            <a:r>
              <a:rPr lang="es-ES" sz="4800" dirty="0" smtClean="0">
                <a:solidFill>
                  <a:schemeClr val="lt1"/>
                </a:solidFill>
              </a:rPr>
              <a:t>Desafíos</a:t>
            </a:r>
            <a:endParaRPr dirty="0"/>
          </a:p>
        </p:txBody>
      </p:sp>
      <p:sp>
        <p:nvSpPr>
          <p:cNvPr id="196" name="Google Shape;196;g6174327c04_0_0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716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000">
                <a:solidFill>
                  <a:schemeClr val="lt1"/>
                </a:solidFill>
              </a:rPr>
              <a:t>fusionar los registros duplicados luego de la unificación de las bases de datos. </a:t>
            </a:r>
            <a:endParaRPr sz="3000">
              <a:solidFill>
                <a:schemeClr val="lt1"/>
              </a:solidFill>
            </a:endParaRPr>
          </a:p>
          <a:p>
            <a:pPr marL="13716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3000">
              <a:solidFill>
                <a:schemeClr val="lt1"/>
              </a:solidFill>
            </a:endParaRPr>
          </a:p>
          <a:p>
            <a:pPr marL="13716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3000">
                <a:solidFill>
                  <a:schemeClr val="lt1"/>
                </a:solidFill>
              </a:rPr>
              <a:t>finalizar el desarrollo e implementación del módulo de control de autoridades. </a:t>
            </a:r>
            <a:endParaRPr sz="3000">
              <a:solidFill>
                <a:schemeClr val="lt1"/>
              </a:solidFill>
            </a:endParaRPr>
          </a:p>
          <a:p>
            <a:pPr marL="13716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3000">
              <a:solidFill>
                <a:schemeClr val="lt1"/>
              </a:solidFill>
            </a:endParaRPr>
          </a:p>
          <a:p>
            <a:pPr marL="1371600" lvl="0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3000">
                <a:solidFill>
                  <a:schemeClr val="lt1"/>
                </a:solidFill>
              </a:rPr>
              <a:t>capacitación y aplicación completa de RDA.</a:t>
            </a:r>
            <a:endParaRPr sz="30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6174327c04_0_0"/>
          <p:cNvSpPr/>
          <p:nvPr/>
        </p:nvSpPr>
        <p:spPr>
          <a:xfrm>
            <a:off x="1577000" y="2411600"/>
            <a:ext cx="876300" cy="21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g6174327c04_0_0"/>
          <p:cNvSpPr/>
          <p:nvPr/>
        </p:nvSpPr>
        <p:spPr>
          <a:xfrm>
            <a:off x="1577000" y="3769050"/>
            <a:ext cx="876300" cy="21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g6174327c04_0_0"/>
          <p:cNvSpPr/>
          <p:nvPr/>
        </p:nvSpPr>
        <p:spPr>
          <a:xfrm>
            <a:off x="1577000" y="5203700"/>
            <a:ext cx="876300" cy="21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>
            <a:spLocks noGrp="1"/>
          </p:cNvSpPr>
          <p:nvPr>
            <p:ph type="title"/>
          </p:nvPr>
        </p:nvSpPr>
        <p:spPr>
          <a:xfrm>
            <a:off x="503177" y="214176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1997-2019: UN LARGO CAMINO</a:t>
            </a:r>
            <a:endParaRPr sz="4800">
              <a:solidFill>
                <a:schemeClr val="lt1"/>
              </a:solidFill>
            </a:endParaRPr>
          </a:p>
        </p:txBody>
      </p:sp>
      <p:sp>
        <p:nvSpPr>
          <p:cNvPr id="113" name="Google Shape;113;p2"/>
          <p:cNvSpPr txBox="1">
            <a:spLocks noGrp="1"/>
          </p:cNvSpPr>
          <p:nvPr>
            <p:ph type="body" idx="1"/>
          </p:nvPr>
        </p:nvSpPr>
        <p:spPr>
          <a:xfrm>
            <a:off x="399250" y="1528975"/>
            <a:ext cx="11558288" cy="49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-1828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73"/>
              <a:buChar char="▪"/>
            </a:pPr>
            <a:r>
              <a:rPr lang="es-ES" sz="1850" dirty="0">
                <a:solidFill>
                  <a:schemeClr val="lt1"/>
                </a:solidFill>
              </a:rPr>
              <a:t>1997 		Creación del SIBI (Sistema Integrado de Bibliotecas Informatizadas)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r>
              <a:rPr lang="es-ES" sz="1850" dirty="0">
                <a:solidFill>
                  <a:schemeClr val="lt1"/>
                </a:solidFill>
              </a:rPr>
              <a:t>		</a:t>
            </a:r>
            <a:r>
              <a:rPr lang="es-ES" sz="1850" dirty="0" smtClean="0">
                <a:solidFill>
                  <a:schemeClr val="lt1"/>
                </a:solidFill>
              </a:rPr>
              <a:t>12 </a:t>
            </a:r>
            <a:r>
              <a:rPr lang="es-ES" sz="1850" dirty="0">
                <a:solidFill>
                  <a:schemeClr val="lt1"/>
                </a:solidFill>
              </a:rPr>
              <a:t>bibliotecas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endParaRPr sz="185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r>
              <a:rPr lang="es-ES" sz="1850" dirty="0">
                <a:solidFill>
                  <a:schemeClr val="lt1"/>
                </a:solidFill>
              </a:rPr>
              <a:t>				</a:t>
            </a:r>
            <a:r>
              <a:rPr lang="es-ES" sz="1850" dirty="0" smtClean="0">
                <a:solidFill>
                  <a:schemeClr val="lt1"/>
                </a:solidFill>
              </a:rPr>
              <a:t>	</a:t>
            </a:r>
            <a:r>
              <a:rPr lang="es-ES" sz="1850" i="1" dirty="0" smtClean="0">
                <a:solidFill>
                  <a:schemeClr val="lt1"/>
                </a:solidFill>
              </a:rPr>
              <a:t>establecer </a:t>
            </a:r>
            <a:r>
              <a:rPr lang="es-ES" sz="1850" i="1" dirty="0">
                <a:solidFill>
                  <a:schemeClr val="lt1"/>
                </a:solidFill>
              </a:rPr>
              <a:t>políticas y criterios comunes de trabajo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r>
              <a:rPr lang="es-ES" sz="1850" dirty="0">
                <a:solidFill>
                  <a:schemeClr val="lt1"/>
                </a:solidFill>
              </a:rPr>
              <a:t>Bibliotecas aisladas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r>
              <a:rPr lang="es-ES" sz="1850" dirty="0">
                <a:solidFill>
                  <a:schemeClr val="lt1"/>
                </a:solidFill>
              </a:rPr>
              <a:t>Migración a un formato común: SIDUNC (400.000 registros en Isis-DOS)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endParaRPr sz="1850" dirty="0">
              <a:solidFill>
                <a:schemeClr val="lt1"/>
              </a:solidFill>
            </a:endParaRPr>
          </a:p>
          <a:p>
            <a:pPr marL="182880" lvl="0" indent="-18288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73"/>
              <a:buChar char="▪"/>
            </a:pPr>
            <a:r>
              <a:rPr lang="es-ES" sz="1850" dirty="0">
                <a:solidFill>
                  <a:schemeClr val="lt1"/>
                </a:solidFill>
              </a:rPr>
              <a:t>2007 		Migración a MARC21 (</a:t>
            </a:r>
            <a:r>
              <a:rPr lang="es-ES" sz="1850" dirty="0" err="1">
                <a:solidFill>
                  <a:schemeClr val="lt1"/>
                </a:solidFill>
              </a:rPr>
              <a:t>Winisis</a:t>
            </a:r>
            <a:r>
              <a:rPr lang="es-ES" sz="1850" dirty="0">
                <a:solidFill>
                  <a:schemeClr val="lt1"/>
                </a:solidFill>
              </a:rPr>
              <a:t>, </a:t>
            </a:r>
            <a:r>
              <a:rPr lang="es-ES" sz="1850" dirty="0" err="1">
                <a:solidFill>
                  <a:schemeClr val="lt1"/>
                </a:solidFill>
              </a:rPr>
              <a:t>Isismarc</a:t>
            </a:r>
            <a:r>
              <a:rPr lang="es-ES" sz="1850" dirty="0">
                <a:solidFill>
                  <a:schemeClr val="lt1"/>
                </a:solidFill>
              </a:rPr>
              <a:t>)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r>
              <a:rPr lang="es-ES" sz="1850" dirty="0">
                <a:solidFill>
                  <a:schemeClr val="lt1"/>
                </a:solidFill>
              </a:rPr>
              <a:t>		Cada biblioteca su base de datos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r>
              <a:rPr lang="es-ES" sz="1850" dirty="0">
                <a:solidFill>
                  <a:schemeClr val="lt1"/>
                </a:solidFill>
              </a:rPr>
              <a:t>		Imposible la catalogación cooperativa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573"/>
              <a:buNone/>
            </a:pPr>
            <a:endParaRPr sz="1850" dirty="0">
              <a:solidFill>
                <a:schemeClr val="lt1"/>
              </a:solidFill>
            </a:endParaRPr>
          </a:p>
          <a:p>
            <a:pPr marL="182880" lvl="0" indent="-18288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73"/>
              <a:buChar char="▪"/>
            </a:pPr>
            <a:r>
              <a:rPr lang="es-ES" sz="1850" dirty="0">
                <a:solidFill>
                  <a:schemeClr val="lt1"/>
                </a:solidFill>
              </a:rPr>
              <a:t>2017		24 bibliotecas (colegios secundarios, 1 escuela primaria, </a:t>
            </a:r>
            <a:r>
              <a:rPr lang="es-ES" sz="1850" dirty="0" err="1">
                <a:solidFill>
                  <a:schemeClr val="lt1"/>
                </a:solidFill>
              </a:rPr>
              <a:t>ITUs</a:t>
            </a:r>
            <a:r>
              <a:rPr lang="es-ES" sz="1850" dirty="0">
                <a:solidFill>
                  <a:schemeClr val="lt1"/>
                </a:solidFill>
              </a:rPr>
              <a:t>, 2 bibliotecas </a:t>
            </a:r>
            <a:r>
              <a:rPr lang="es-ES" sz="1850" dirty="0" smtClean="0">
                <a:solidFill>
                  <a:schemeClr val="lt1"/>
                </a:solidFill>
              </a:rPr>
              <a:t> asociadas</a:t>
            </a:r>
            <a:r>
              <a:rPr lang="es-ES" sz="1850" dirty="0">
                <a:solidFill>
                  <a:schemeClr val="lt1"/>
                </a:solidFill>
              </a:rPr>
              <a:t>)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6323526" y="1823520"/>
            <a:ext cx="154547" cy="83712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1436596" y="1605175"/>
            <a:ext cx="495900" cy="149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1334811" y="4241985"/>
            <a:ext cx="632100" cy="142200"/>
          </a:xfrm>
          <a:prstGeom prst="rightArrow">
            <a:avLst>
              <a:gd name="adj1" fmla="val 50000"/>
              <a:gd name="adj2" fmla="val 100792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1382004" y="5750881"/>
            <a:ext cx="632100" cy="14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18" name="Google Shape;11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6174327c04_0_5"/>
          <p:cNvSpPr txBox="1">
            <a:spLocks noGrp="1"/>
          </p:cNvSpPr>
          <p:nvPr>
            <p:ph type="title"/>
          </p:nvPr>
        </p:nvSpPr>
        <p:spPr>
          <a:xfrm>
            <a:off x="411750" y="266175"/>
            <a:ext cx="11368500" cy="15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Conclusión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205" name="Google Shape;205;g6174327c04_0_5"/>
          <p:cNvSpPr txBox="1">
            <a:spLocks noGrp="1"/>
          </p:cNvSpPr>
          <p:nvPr>
            <p:ph type="body" idx="1"/>
          </p:nvPr>
        </p:nvSpPr>
        <p:spPr>
          <a:xfrm>
            <a:off x="578325" y="2192475"/>
            <a:ext cx="11257500" cy="40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i="1">
              <a:solidFill>
                <a:schemeClr val="lt1"/>
              </a:solidFill>
            </a:endParaRPr>
          </a:p>
          <a:p>
            <a:pPr marL="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3000">
                <a:solidFill>
                  <a:schemeClr val="lt1"/>
                </a:solidFill>
              </a:rPr>
              <a:t>Procesos dinámicos y cambiantes </a:t>
            </a:r>
            <a:endParaRPr sz="3000">
              <a:solidFill>
                <a:schemeClr val="lt1"/>
              </a:solidFill>
            </a:endParaRPr>
          </a:p>
          <a:p>
            <a:pPr marL="2743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3000">
              <a:solidFill>
                <a:schemeClr val="lt1"/>
              </a:solidFill>
            </a:endParaRPr>
          </a:p>
          <a:p>
            <a:pPr marL="2743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3000">
              <a:solidFill>
                <a:schemeClr val="lt1"/>
              </a:solidFill>
            </a:endParaRPr>
          </a:p>
          <a:p>
            <a:pPr marL="27432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ES" sz="3000">
                <a:solidFill>
                  <a:schemeClr val="lt1"/>
                </a:solidFill>
              </a:rPr>
              <a:t>        bibliotecarios siempre dispuestos!!!</a:t>
            </a:r>
            <a:endParaRPr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</a:endParaRPr>
          </a:p>
        </p:txBody>
      </p:sp>
      <p:pic>
        <p:nvPicPr>
          <p:cNvPr id="206" name="Google Shape;206;g6174327c04_0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g6174327c04_0_5"/>
          <p:cNvSpPr/>
          <p:nvPr/>
        </p:nvSpPr>
        <p:spPr>
          <a:xfrm rot="5400000">
            <a:off x="3270475" y="3370150"/>
            <a:ext cx="1402200" cy="1216200"/>
          </a:xfrm>
          <a:prstGeom prst="bentUpArrow">
            <a:avLst>
              <a:gd name="adj1" fmla="val 14711"/>
              <a:gd name="adj2" fmla="val 25000"/>
              <a:gd name="adj3" fmla="val 22545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174327c04_0_5"/>
          <p:cNvSpPr txBox="1">
            <a:spLocks noGrp="1"/>
          </p:cNvSpPr>
          <p:nvPr>
            <p:ph type="body" idx="1"/>
          </p:nvPr>
        </p:nvSpPr>
        <p:spPr>
          <a:xfrm>
            <a:off x="578325" y="1153551"/>
            <a:ext cx="11257500" cy="5050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i="1" dirty="0" smtClean="0">
              <a:solidFill>
                <a:schemeClr val="lt1"/>
              </a:solidFill>
            </a:endParaRPr>
          </a:p>
          <a:p>
            <a:pPr marL="0" lvl="0" indent="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AR" sz="3000" b="1" dirty="0" smtClean="0">
                <a:solidFill>
                  <a:schemeClr val="lt1"/>
                </a:solidFill>
              </a:rPr>
              <a:t>			</a:t>
            </a:r>
          </a:p>
          <a:p>
            <a:pPr marL="0" lvl="0" indent="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AR" sz="3000" b="1" dirty="0" smtClean="0">
                <a:solidFill>
                  <a:schemeClr val="lt1"/>
                </a:solidFill>
              </a:rPr>
              <a:t>			</a:t>
            </a:r>
            <a:r>
              <a:rPr lang="es-AR" sz="4000" b="1" dirty="0" smtClean="0">
                <a:solidFill>
                  <a:schemeClr val="lt1"/>
                </a:solidFill>
              </a:rPr>
              <a:t>  MUCHAS GRACIAS!!</a:t>
            </a:r>
            <a:endParaRPr sz="4000" b="1" dirty="0" smtClean="0">
              <a:solidFill>
                <a:schemeClr val="lt1"/>
              </a:solidFill>
            </a:endParaRPr>
          </a:p>
          <a:p>
            <a:pPr marL="2743200" lvl="0" indent="45720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3000" b="1" dirty="0">
              <a:solidFill>
                <a:schemeClr val="lt1"/>
              </a:solidFill>
            </a:endParaRPr>
          </a:p>
          <a:p>
            <a:pPr marL="2743200" lvl="0" indent="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AR" sz="3000" b="1" dirty="0">
              <a:solidFill>
                <a:schemeClr val="lt1"/>
              </a:solidFill>
              <a:hlinkClick r:id="rId3"/>
            </a:endParaRPr>
          </a:p>
          <a:p>
            <a:pPr marL="2743200" lvl="0" indent="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AR" sz="3000" b="1" dirty="0" smtClean="0">
                <a:solidFill>
                  <a:srgbClr val="FFFF00"/>
                </a:solidFill>
                <a:hlinkClick r:id="rId3"/>
              </a:rPr>
              <a:t>pceriotto@uncu.edu.ar</a:t>
            </a:r>
            <a:endParaRPr lang="es-AR" sz="3000" b="1" dirty="0" smtClean="0">
              <a:solidFill>
                <a:srgbClr val="FFFF00"/>
              </a:solidFill>
            </a:endParaRPr>
          </a:p>
          <a:p>
            <a:pPr marL="2743200" lvl="0" indent="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s-AR" sz="3000" b="1" dirty="0" smtClean="0">
              <a:solidFill>
                <a:srgbClr val="FFFF00"/>
              </a:solidFill>
            </a:endParaRPr>
          </a:p>
          <a:p>
            <a:pPr marL="2743200" lvl="0" indent="45720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AR" sz="3000" b="1" dirty="0" smtClean="0">
                <a:solidFill>
                  <a:srgbClr val="FFFF00"/>
                </a:solidFill>
                <a:hlinkClick r:id="rId4"/>
              </a:rPr>
              <a:t>pmtesta@uncu.edu.ar</a:t>
            </a:r>
            <a:endParaRPr lang="es-AR" sz="3000" b="1" dirty="0" smtClean="0">
              <a:solidFill>
                <a:srgbClr val="FFFF00"/>
              </a:solidFill>
            </a:endParaRPr>
          </a:p>
          <a:p>
            <a:pPr marL="2743200" lvl="0" indent="45720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b="1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0" lvl="0" indent="457200" algn="ctr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206" name="Google Shape;206;g6174327c04_0_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260414" y="477184"/>
            <a:ext cx="2275094" cy="915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0440ab1c6_0_0"/>
          <p:cNvSpPr txBox="1">
            <a:spLocks noGrp="1"/>
          </p:cNvSpPr>
          <p:nvPr>
            <p:ph type="title"/>
          </p:nvPr>
        </p:nvSpPr>
        <p:spPr>
          <a:xfrm>
            <a:off x="503177" y="214176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1997-2019: UN LARGO CAMINO</a:t>
            </a:r>
            <a:endParaRPr sz="4800">
              <a:solidFill>
                <a:schemeClr val="lt1"/>
              </a:solidFill>
            </a:endParaRPr>
          </a:p>
        </p:txBody>
      </p:sp>
      <p:sp>
        <p:nvSpPr>
          <p:cNvPr id="124" name="Google Shape;124;g60440ab1c6_0_0"/>
          <p:cNvSpPr txBox="1">
            <a:spLocks noGrp="1"/>
          </p:cNvSpPr>
          <p:nvPr>
            <p:ph type="body" idx="1"/>
          </p:nvPr>
        </p:nvSpPr>
        <p:spPr>
          <a:xfrm>
            <a:off x="399250" y="1528975"/>
            <a:ext cx="11257500" cy="49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Char char="▪"/>
            </a:pPr>
            <a:r>
              <a:rPr lang="es-ES" dirty="0">
                <a:solidFill>
                  <a:schemeClr val="lt1"/>
                </a:solidFill>
              </a:rPr>
              <a:t>2017 		necesidad de obtener un software que permita trabajar en forma cooperativa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r>
              <a:rPr lang="es-ES" dirty="0">
                <a:solidFill>
                  <a:schemeClr val="lt1"/>
                </a:solidFill>
              </a:rPr>
              <a:t>Evaluación de software libre: ninguno se adaptaba a nuestras necesidades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r>
              <a:rPr lang="es-ES" dirty="0">
                <a:solidFill>
                  <a:schemeClr val="lt1"/>
                </a:solidFill>
              </a:rPr>
              <a:t>Software comercial: contrario a las políticas institucionales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r>
              <a:rPr lang="es-ES" dirty="0">
                <a:solidFill>
                  <a:schemeClr val="lt1"/>
                </a:solidFill>
              </a:rPr>
              <a:t>Diseño de un sistema de gestión propio: </a:t>
            </a:r>
            <a:endParaRPr lang="es-ES" dirty="0" smtClean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r>
              <a:rPr lang="es-ES" dirty="0">
                <a:solidFill>
                  <a:schemeClr val="lt1"/>
                </a:solidFill>
              </a:rPr>
              <a:t>	</a:t>
            </a:r>
            <a:r>
              <a:rPr lang="es-ES" dirty="0" smtClean="0">
                <a:solidFill>
                  <a:schemeClr val="lt1"/>
                </a:solidFill>
              </a:rPr>
              <a:t>			</a:t>
            </a:r>
            <a:r>
              <a:rPr lang="es-ES" b="1" dirty="0" smtClean="0">
                <a:solidFill>
                  <a:srgbClr val="FFC000"/>
                </a:solidFill>
              </a:rPr>
              <a:t>SIG-SID</a:t>
            </a:r>
            <a:r>
              <a:rPr lang="es-ES" dirty="0" smtClean="0">
                <a:solidFill>
                  <a:srgbClr val="FFC000"/>
                </a:solidFill>
              </a:rPr>
              <a:t> </a:t>
            </a:r>
            <a:r>
              <a:rPr lang="es-ES" b="1" dirty="0">
                <a:solidFill>
                  <a:srgbClr val="FFC000"/>
                </a:solidFill>
              </a:rPr>
              <a:t>Sistema Integrado de Gestión </a:t>
            </a:r>
            <a:endParaRPr lang="es-ES" b="1" dirty="0" smtClean="0">
              <a:solidFill>
                <a:srgbClr val="FFC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r>
              <a:rPr lang="es-ES" b="1" dirty="0">
                <a:solidFill>
                  <a:srgbClr val="FFC000"/>
                </a:solidFill>
              </a:rPr>
              <a:t>	</a:t>
            </a:r>
            <a:r>
              <a:rPr lang="es-ES" b="1" dirty="0" smtClean="0">
                <a:solidFill>
                  <a:srgbClr val="FFC000"/>
                </a:solidFill>
              </a:rPr>
              <a:t>			del </a:t>
            </a:r>
            <a:r>
              <a:rPr lang="es-ES" b="1" dirty="0">
                <a:solidFill>
                  <a:srgbClr val="FFC000"/>
                </a:solidFill>
              </a:rPr>
              <a:t>Sistema Integrado de Documentación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25" name="Google Shape;125;g60440ab1c6_0_0"/>
          <p:cNvSpPr/>
          <p:nvPr/>
        </p:nvSpPr>
        <p:spPr>
          <a:xfrm>
            <a:off x="1368542" y="1637730"/>
            <a:ext cx="705917" cy="134419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26" name="Google Shape;126;g60440ab1c6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60440ab1c6_0_0"/>
          <p:cNvSpPr/>
          <p:nvPr/>
        </p:nvSpPr>
        <p:spPr>
          <a:xfrm>
            <a:off x="862872" y="2002570"/>
            <a:ext cx="167400" cy="790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28" name="Google Shape;128;g60440ab1c6_0_0"/>
          <p:cNvSpPr/>
          <p:nvPr/>
        </p:nvSpPr>
        <p:spPr>
          <a:xfrm>
            <a:off x="862884" y="3694919"/>
            <a:ext cx="167400" cy="790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"/>
          <p:cNvSpPr txBox="1">
            <a:spLocks noGrp="1"/>
          </p:cNvSpPr>
          <p:nvPr>
            <p:ph type="title"/>
          </p:nvPr>
        </p:nvSpPr>
        <p:spPr>
          <a:xfrm>
            <a:off x="503177" y="214176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2017-2019: SIG-SID</a:t>
            </a:r>
            <a:endParaRPr sz="4800">
              <a:solidFill>
                <a:schemeClr val="lt1"/>
              </a:solidFill>
            </a:endParaRPr>
          </a:p>
        </p:txBody>
      </p:sp>
      <p:sp>
        <p:nvSpPr>
          <p:cNvPr id="134" name="Google Shape;134;p3"/>
          <p:cNvSpPr txBox="1">
            <a:spLocks noGrp="1"/>
          </p:cNvSpPr>
          <p:nvPr>
            <p:ph type="body" idx="1"/>
          </p:nvPr>
        </p:nvSpPr>
        <p:spPr>
          <a:xfrm>
            <a:off x="399250" y="1528975"/>
            <a:ext cx="11257500" cy="49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182880" lvl="0" indent="-22733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▪"/>
            </a:pPr>
            <a:r>
              <a:rPr lang="es-ES" sz="2400" dirty="0">
                <a:solidFill>
                  <a:schemeClr val="lt1"/>
                </a:solidFill>
              </a:rPr>
              <a:t>2017 	Diseño e implementación del módulo de catalogación</a:t>
            </a:r>
            <a:endParaRPr sz="2400" dirty="0">
              <a:solidFill>
                <a:schemeClr val="lt1"/>
              </a:solidFill>
            </a:endParaRPr>
          </a:p>
          <a:p>
            <a:pPr marL="182880" lvl="0" indent="-2381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▪"/>
            </a:pPr>
            <a:r>
              <a:rPr lang="es-ES" sz="2400" dirty="0">
                <a:solidFill>
                  <a:schemeClr val="lt1"/>
                </a:solidFill>
              </a:rPr>
              <a:t>2018	</a:t>
            </a:r>
            <a:r>
              <a:rPr lang="es-ES" sz="2400" dirty="0" smtClean="0">
                <a:solidFill>
                  <a:schemeClr val="lt1"/>
                </a:solidFill>
              </a:rPr>
              <a:t>	Puesta </a:t>
            </a:r>
            <a:r>
              <a:rPr lang="es-ES" sz="2400" dirty="0">
                <a:solidFill>
                  <a:schemeClr val="lt1"/>
                </a:solidFill>
              </a:rPr>
              <a:t>a prueba y capacitación</a:t>
            </a:r>
            <a:endParaRPr sz="2400" dirty="0">
              <a:solidFill>
                <a:schemeClr val="lt1"/>
              </a:solidFill>
            </a:endParaRPr>
          </a:p>
          <a:p>
            <a:pPr marL="182880" lvl="0" indent="-2381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▪"/>
            </a:pPr>
            <a:r>
              <a:rPr lang="es-ES" sz="2400" dirty="0">
                <a:solidFill>
                  <a:schemeClr val="lt1"/>
                </a:solidFill>
              </a:rPr>
              <a:t>2019 	Diseño e implementación del módulo de </a:t>
            </a:r>
            <a:r>
              <a:rPr lang="es-ES" sz="2400" dirty="0" smtClean="0">
                <a:solidFill>
                  <a:schemeClr val="lt1"/>
                </a:solidFill>
              </a:rPr>
              <a:t>circulación</a:t>
            </a:r>
          </a:p>
          <a:p>
            <a:pPr marL="182880" lvl="0" indent="-2381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▪"/>
            </a:pPr>
            <a:endParaRPr sz="2400" dirty="0">
              <a:solidFill>
                <a:schemeClr val="lt1"/>
              </a:solidFill>
            </a:endParaRPr>
          </a:p>
          <a:p>
            <a:pPr marL="18288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ES" sz="2400" dirty="0">
                <a:solidFill>
                  <a:schemeClr val="lt1"/>
                </a:solidFill>
              </a:rPr>
              <a:t>		</a:t>
            </a:r>
            <a:r>
              <a:rPr lang="es-ES" sz="2400" dirty="0" smtClean="0">
                <a:solidFill>
                  <a:schemeClr val="lt1"/>
                </a:solidFill>
              </a:rPr>
              <a:t>Talleres </a:t>
            </a:r>
            <a:r>
              <a:rPr lang="es-ES" sz="2400" dirty="0">
                <a:solidFill>
                  <a:schemeClr val="lt1"/>
                </a:solidFill>
              </a:rPr>
              <a:t>de capacitación: 3 ejes temáticos</a:t>
            </a:r>
            <a:endParaRPr sz="2400" dirty="0">
              <a:solidFill>
                <a:schemeClr val="lt1"/>
              </a:solidFill>
            </a:endParaRPr>
          </a:p>
          <a:p>
            <a:pPr marL="18288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18288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ES" sz="2400" dirty="0">
                <a:solidFill>
                  <a:schemeClr val="lt1"/>
                </a:solidFill>
              </a:rPr>
              <a:t>						</a:t>
            </a:r>
            <a:endParaRPr sz="2400" dirty="0">
              <a:solidFill>
                <a:schemeClr val="lt1"/>
              </a:solidFill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chemeClr val="lt1"/>
                </a:solidFill>
              </a:rPr>
              <a:t>1- Funcionalidades del SIGSID</a:t>
            </a:r>
            <a:endParaRPr sz="2400" dirty="0">
              <a:solidFill>
                <a:schemeClr val="lt1"/>
              </a:solidFill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chemeClr val="lt1"/>
                </a:solidFill>
              </a:rPr>
              <a:t>2- RDA (Recursos, descripción y acceso)</a:t>
            </a:r>
            <a:endParaRPr sz="2400" dirty="0">
              <a:solidFill>
                <a:schemeClr val="lt1"/>
              </a:solidFill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chemeClr val="lt1"/>
                </a:solidFill>
              </a:rPr>
              <a:t>3- MARC 21</a:t>
            </a:r>
            <a:endParaRPr sz="2400" dirty="0">
              <a:solidFill>
                <a:schemeClr val="lt1"/>
              </a:solidFill>
            </a:endParaRPr>
          </a:p>
          <a:p>
            <a:pPr marL="18288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1539956" y="2013325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36" name="Google Shape;13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3"/>
          <p:cNvSpPr/>
          <p:nvPr/>
        </p:nvSpPr>
        <p:spPr>
          <a:xfrm>
            <a:off x="1499013" y="2670475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38" name="Google Shape;138;p3"/>
          <p:cNvSpPr/>
          <p:nvPr/>
        </p:nvSpPr>
        <p:spPr>
          <a:xfrm>
            <a:off x="1526308" y="2352525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39" name="Google Shape;139;p3"/>
          <p:cNvSpPr/>
          <p:nvPr/>
        </p:nvSpPr>
        <p:spPr>
          <a:xfrm>
            <a:off x="4411854" y="3738747"/>
            <a:ext cx="154500" cy="837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0440ab1c6_0_12"/>
          <p:cNvSpPr txBox="1">
            <a:spLocks noGrp="1"/>
          </p:cNvSpPr>
          <p:nvPr>
            <p:ph type="title"/>
          </p:nvPr>
        </p:nvSpPr>
        <p:spPr>
          <a:xfrm>
            <a:off x="503177" y="214176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800">
                <a:solidFill>
                  <a:schemeClr val="lt1"/>
                </a:solidFill>
              </a:rPr>
              <a:t>Funcionalidades del SIG-SID</a:t>
            </a:r>
            <a:endParaRPr sz="4800">
              <a:solidFill>
                <a:schemeClr val="lt1"/>
              </a:solidFill>
            </a:endParaRPr>
          </a:p>
        </p:txBody>
      </p:sp>
      <p:sp>
        <p:nvSpPr>
          <p:cNvPr id="145" name="Google Shape;145;g60440ab1c6_0_12"/>
          <p:cNvSpPr txBox="1">
            <a:spLocks noGrp="1"/>
          </p:cNvSpPr>
          <p:nvPr>
            <p:ph type="body" idx="1"/>
          </p:nvPr>
        </p:nvSpPr>
        <p:spPr>
          <a:xfrm>
            <a:off x="399250" y="1528975"/>
            <a:ext cx="11257500" cy="49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18288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ES" sz="2400" dirty="0">
                <a:solidFill>
                  <a:schemeClr val="lt1"/>
                </a:solidFill>
              </a:rPr>
              <a:t>Cambio fundamental en la forma de </a:t>
            </a:r>
            <a:r>
              <a:rPr lang="es-ES" sz="2400" dirty="0" smtClean="0">
                <a:solidFill>
                  <a:schemeClr val="lt1"/>
                </a:solidFill>
              </a:rPr>
              <a:t>trabajar</a:t>
            </a:r>
            <a:endParaRPr sz="2400" dirty="0" smtClean="0">
              <a:solidFill>
                <a:schemeClr val="lt1"/>
              </a:solidFill>
            </a:endParaRPr>
          </a:p>
          <a:p>
            <a:pPr marL="18288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 smtClean="0">
              <a:solidFill>
                <a:schemeClr val="lt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ES" sz="2400" dirty="0" smtClean="0">
                <a:solidFill>
                  <a:schemeClr val="lt1"/>
                </a:solidFill>
              </a:rPr>
              <a:t>antes	un registro bibliográfico por cada biblioteca (diferentes 				niveles y calidad)</a:t>
            </a:r>
            <a:endParaRPr sz="2400" dirty="0" smtClean="0">
              <a:solidFill>
                <a:schemeClr val="lt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ES" sz="2400" dirty="0">
                <a:solidFill>
                  <a:schemeClr val="lt1"/>
                </a:solidFill>
              </a:rPr>
              <a:t>ahora	</a:t>
            </a:r>
            <a:r>
              <a:rPr lang="es-ES" sz="2400" dirty="0" smtClean="0">
                <a:solidFill>
                  <a:schemeClr val="lt1"/>
                </a:solidFill>
              </a:rPr>
              <a:t> un </a:t>
            </a:r>
            <a:r>
              <a:rPr lang="es-ES" sz="2400" dirty="0">
                <a:solidFill>
                  <a:schemeClr val="lt1"/>
                </a:solidFill>
              </a:rPr>
              <a:t>registro bibliográfico para todas las bibliotecas y múltiples </a:t>
            </a:r>
            <a:r>
              <a:rPr lang="es-ES" sz="2400" dirty="0" smtClean="0">
                <a:solidFill>
                  <a:schemeClr val="lt1"/>
                </a:solidFill>
              </a:rPr>
              <a:t>			ítems 	(homogeneidad en nivel y calidad</a:t>
            </a:r>
            <a:r>
              <a:rPr lang="es-ES" sz="2400" dirty="0" smtClean="0">
                <a:solidFill>
                  <a:schemeClr val="lt1"/>
                </a:solidFill>
              </a:rPr>
              <a:t>)</a:t>
            </a: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ES" sz="2400" dirty="0" smtClean="0">
                <a:solidFill>
                  <a:schemeClr val="lt1"/>
                </a:solidFill>
              </a:rPr>
              <a:t>		</a:t>
            </a:r>
            <a:r>
              <a:rPr lang="es-ES" sz="2400" b="1" dirty="0" smtClean="0">
                <a:solidFill>
                  <a:srgbClr val="FFFF00"/>
                </a:solidFill>
              </a:rPr>
              <a:t>Disminución de los costos de los procesos técnicos!!!</a:t>
            </a:r>
            <a:endParaRPr sz="2400" b="1" dirty="0">
              <a:solidFill>
                <a:srgbClr val="FFFF00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es-ES" sz="2400" dirty="0" smtClean="0">
              <a:solidFill>
                <a:schemeClr val="lt1"/>
              </a:solidFill>
            </a:endParaRPr>
          </a:p>
          <a:p>
            <a:pPr marL="0" lvl="0" indent="457200">
              <a:buNone/>
            </a:pPr>
            <a:r>
              <a:rPr lang="es-ES" sz="2400" dirty="0" smtClean="0">
                <a:hlinkClick r:id="rId3"/>
              </a:rPr>
              <a:t>https</a:t>
            </a:r>
            <a:r>
              <a:rPr lang="es-ES" sz="2400" dirty="0">
                <a:hlinkClick r:id="rId3"/>
              </a:rPr>
              <a:t>://bibliotecas.uncuyo.edu.ar/sigsid/auth/login.php</a:t>
            </a: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146" name="Google Shape;146;g60440ab1c6_0_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g60440ab1c6_0_12"/>
          <p:cNvSpPr/>
          <p:nvPr/>
        </p:nvSpPr>
        <p:spPr>
          <a:xfrm>
            <a:off x="1833550" y="3118100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8" name="Google Shape;148;g60440ab1c6_0_12"/>
          <p:cNvSpPr/>
          <p:nvPr/>
        </p:nvSpPr>
        <p:spPr>
          <a:xfrm>
            <a:off x="1837503" y="4432004"/>
            <a:ext cx="427200" cy="149400"/>
          </a:xfrm>
          <a:prstGeom prst="rightArrow">
            <a:avLst>
              <a:gd name="adj1" fmla="val 50000"/>
              <a:gd name="adj2" fmla="val 105968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9" name="Google Shape;149;g60440ab1c6_0_12"/>
          <p:cNvSpPr/>
          <p:nvPr/>
        </p:nvSpPr>
        <p:spPr>
          <a:xfrm>
            <a:off x="4246425" y="2478073"/>
            <a:ext cx="154500" cy="4407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99341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0440ab1c6_0_12"/>
          <p:cNvSpPr txBox="1">
            <a:spLocks noGrp="1"/>
          </p:cNvSpPr>
          <p:nvPr>
            <p:ph type="title"/>
          </p:nvPr>
        </p:nvSpPr>
        <p:spPr>
          <a:xfrm>
            <a:off x="463988" y="0"/>
            <a:ext cx="10058400" cy="127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4000" dirty="0" smtClean="0">
                <a:solidFill>
                  <a:schemeClr val="lt1"/>
                </a:solidFill>
              </a:rPr>
              <a:t>El mismo recurso en varias bibliotecas de la </a:t>
            </a:r>
            <a:r>
              <a:rPr lang="es-ES" sz="4000" dirty="0" err="1" smtClean="0">
                <a:solidFill>
                  <a:schemeClr val="lt1"/>
                </a:solidFill>
              </a:rPr>
              <a:t>UNCuyo</a:t>
            </a:r>
            <a:endParaRPr sz="4000" dirty="0">
              <a:solidFill>
                <a:schemeClr val="lt1"/>
              </a:solidFill>
            </a:endParaRPr>
          </a:p>
        </p:txBody>
      </p:sp>
      <p:pic>
        <p:nvPicPr>
          <p:cNvPr id="146" name="Google Shape;146;g60440ab1c6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84303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2" name="41 Grupo"/>
          <p:cNvGrpSpPr/>
          <p:nvPr/>
        </p:nvGrpSpPr>
        <p:grpSpPr>
          <a:xfrm>
            <a:off x="26122" y="1471749"/>
            <a:ext cx="6439990" cy="5120639"/>
            <a:chOff x="26122" y="1471749"/>
            <a:chExt cx="6439990" cy="5120639"/>
          </a:xfrm>
        </p:grpSpPr>
        <p:sp>
          <p:nvSpPr>
            <p:cNvPr id="11" name="10 Rectángulo"/>
            <p:cNvSpPr/>
            <p:nvPr/>
          </p:nvSpPr>
          <p:spPr>
            <a:xfrm>
              <a:off x="261258" y="2599509"/>
              <a:ext cx="1410788" cy="6400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/>
                <a:t>Biblioteca</a:t>
              </a:r>
            </a:p>
            <a:p>
              <a:pPr algn="ctr"/>
              <a:r>
                <a:rPr lang="es-AR" sz="1800" b="1" dirty="0" smtClean="0"/>
                <a:t> 1</a:t>
              </a:r>
              <a:endParaRPr lang="es-AR" sz="1800" b="1" dirty="0"/>
            </a:p>
          </p:txBody>
        </p:sp>
        <p:sp>
          <p:nvSpPr>
            <p:cNvPr id="17" name="16 Flecha abajo"/>
            <p:cNvSpPr/>
            <p:nvPr/>
          </p:nvSpPr>
          <p:spPr>
            <a:xfrm>
              <a:off x="849086" y="3370217"/>
              <a:ext cx="222069" cy="116259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1602377" y="3457302"/>
              <a:ext cx="1410788" cy="6400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/>
                <a:t>Biblioteca</a:t>
              </a:r>
            </a:p>
            <a:p>
              <a:pPr algn="ctr"/>
              <a:r>
                <a:rPr lang="es-AR" sz="1800" b="1" dirty="0" smtClean="0"/>
                <a:t> 2</a:t>
              </a:r>
              <a:endParaRPr lang="es-AR" sz="1800" b="1" dirty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3248299" y="2503713"/>
              <a:ext cx="1410788" cy="6400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/>
                <a:t>Biblioteca</a:t>
              </a:r>
            </a:p>
            <a:p>
              <a:pPr algn="ctr"/>
              <a:r>
                <a:rPr lang="es-AR" sz="1800" b="1" dirty="0" smtClean="0"/>
                <a:t> 3</a:t>
              </a:r>
              <a:endParaRPr lang="es-AR" sz="1800" b="1" dirty="0"/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4802779" y="3418122"/>
              <a:ext cx="1410788" cy="6400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/>
                <a:t>Biblioteca</a:t>
              </a:r>
              <a:endParaRPr lang="es-AR" sz="1800" dirty="0" smtClean="0"/>
            </a:p>
            <a:p>
              <a:pPr algn="ctr"/>
              <a:r>
                <a:rPr lang="es-AR" sz="1800" dirty="0" smtClean="0"/>
                <a:t> 4…</a:t>
              </a:r>
              <a:endParaRPr lang="es-AR" sz="1800" dirty="0"/>
            </a:p>
          </p:txBody>
        </p:sp>
        <p:sp>
          <p:nvSpPr>
            <p:cNvPr id="21" name="20 Flecha abajo"/>
            <p:cNvSpPr/>
            <p:nvPr/>
          </p:nvSpPr>
          <p:spPr>
            <a:xfrm>
              <a:off x="2216331" y="4332514"/>
              <a:ext cx="222069" cy="116259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2" name="21 Flecha abajo"/>
            <p:cNvSpPr/>
            <p:nvPr/>
          </p:nvSpPr>
          <p:spPr>
            <a:xfrm>
              <a:off x="3844833" y="3387634"/>
              <a:ext cx="222069" cy="116259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3" name="22 Flecha abajo"/>
            <p:cNvSpPr/>
            <p:nvPr/>
          </p:nvSpPr>
          <p:spPr>
            <a:xfrm>
              <a:off x="5394958" y="4323806"/>
              <a:ext cx="222069" cy="116259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26122" y="4676505"/>
              <a:ext cx="1867991" cy="83602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>
                  <a:solidFill>
                    <a:schemeClr val="tx1"/>
                  </a:solidFill>
                </a:rPr>
                <a:t>Registro bibliográfico 1 </a:t>
              </a:r>
              <a:r>
                <a:rPr lang="es-AR" sz="1800" b="1" dirty="0" err="1" smtClean="0">
                  <a:solidFill>
                    <a:schemeClr val="tx1"/>
                  </a:solidFill>
                </a:rPr>
                <a:t>Item</a:t>
              </a:r>
              <a:r>
                <a:rPr lang="es-AR" sz="1800" b="1" dirty="0" smtClean="0">
                  <a:solidFill>
                    <a:schemeClr val="tx1"/>
                  </a:solidFill>
                </a:rPr>
                <a:t> 1</a:t>
              </a:r>
              <a:endParaRPr lang="es-AR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2307779" y="1471749"/>
              <a:ext cx="1410788" cy="64007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>
                  <a:solidFill>
                    <a:schemeClr val="tx1"/>
                  </a:solidFill>
                </a:rPr>
                <a:t>ANTES</a:t>
              </a:r>
              <a:endParaRPr lang="es-AR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29 Rectángulo"/>
            <p:cNvSpPr/>
            <p:nvPr/>
          </p:nvSpPr>
          <p:spPr>
            <a:xfrm>
              <a:off x="1406431" y="5756365"/>
              <a:ext cx="1885408" cy="83602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>
                  <a:solidFill>
                    <a:schemeClr val="tx1"/>
                  </a:solidFill>
                </a:rPr>
                <a:t>Registro bibliográfico 2  </a:t>
              </a:r>
              <a:r>
                <a:rPr lang="es-AR" sz="1800" b="1" dirty="0" err="1" smtClean="0">
                  <a:solidFill>
                    <a:schemeClr val="tx1"/>
                  </a:solidFill>
                </a:rPr>
                <a:t>Item</a:t>
              </a:r>
              <a:r>
                <a:rPr lang="es-AR" sz="1800" b="1" dirty="0" smtClean="0">
                  <a:solidFill>
                    <a:schemeClr val="tx1"/>
                  </a:solidFill>
                </a:rPr>
                <a:t> 2</a:t>
              </a:r>
              <a:endParaRPr lang="es-AR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30 Rectángulo"/>
            <p:cNvSpPr/>
            <p:nvPr/>
          </p:nvSpPr>
          <p:spPr>
            <a:xfrm>
              <a:off x="3026223" y="4698274"/>
              <a:ext cx="1833157" cy="83602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>
                  <a:solidFill>
                    <a:schemeClr val="tx1"/>
                  </a:solidFill>
                </a:rPr>
                <a:t>Registro bibliográfico 3  </a:t>
              </a:r>
              <a:r>
                <a:rPr lang="es-AR" sz="1800" b="1" dirty="0" err="1" smtClean="0">
                  <a:solidFill>
                    <a:schemeClr val="tx1"/>
                  </a:solidFill>
                </a:rPr>
                <a:t>Item</a:t>
              </a:r>
              <a:r>
                <a:rPr lang="es-AR" sz="1800" b="1" dirty="0" smtClean="0">
                  <a:solidFill>
                    <a:schemeClr val="tx1"/>
                  </a:solidFill>
                </a:rPr>
                <a:t> 3</a:t>
              </a:r>
              <a:endParaRPr lang="es-AR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4571998" y="5743302"/>
              <a:ext cx="1894114" cy="83602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>
                  <a:solidFill>
                    <a:schemeClr val="tx1"/>
                  </a:solidFill>
                </a:rPr>
                <a:t>Registro bibliográfico 4</a:t>
              </a:r>
            </a:p>
            <a:p>
              <a:pPr algn="ctr"/>
              <a:r>
                <a:rPr lang="es-AR" sz="1800" b="1" dirty="0" smtClean="0">
                  <a:solidFill>
                    <a:schemeClr val="tx1"/>
                  </a:solidFill>
                </a:rPr>
                <a:t> </a:t>
              </a:r>
              <a:r>
                <a:rPr lang="es-AR" sz="1800" b="1" dirty="0" err="1" smtClean="0">
                  <a:solidFill>
                    <a:schemeClr val="tx1"/>
                  </a:solidFill>
                </a:rPr>
                <a:t>Item</a:t>
              </a:r>
              <a:r>
                <a:rPr lang="es-AR" sz="1800" b="1" dirty="0" smtClean="0">
                  <a:solidFill>
                    <a:schemeClr val="tx1"/>
                  </a:solidFill>
                </a:rPr>
                <a:t> 4</a:t>
              </a:r>
              <a:endParaRPr lang="es-AR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6605451" y="1232263"/>
            <a:ext cx="5416732" cy="4963885"/>
            <a:chOff x="6605451" y="1232263"/>
            <a:chExt cx="5416732" cy="4963885"/>
          </a:xfrm>
        </p:grpSpPr>
        <p:sp>
          <p:nvSpPr>
            <p:cNvPr id="29" name="28 Rectángulo"/>
            <p:cNvSpPr/>
            <p:nvPr/>
          </p:nvSpPr>
          <p:spPr>
            <a:xfrm>
              <a:off x="8377652" y="1232263"/>
              <a:ext cx="1410788" cy="64007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smtClean="0">
                  <a:solidFill>
                    <a:schemeClr val="tx1"/>
                  </a:solidFill>
                </a:rPr>
                <a:t>AHORA</a:t>
              </a:r>
            </a:p>
            <a:p>
              <a:pPr algn="ctr"/>
              <a:r>
                <a:rPr lang="es-AR" sz="1800" b="1" dirty="0" smtClean="0">
                  <a:solidFill>
                    <a:schemeClr val="tx1"/>
                  </a:solidFill>
                </a:rPr>
                <a:t>SIG-SID</a:t>
              </a:r>
              <a:endParaRPr lang="es-AR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7802877" y="2272937"/>
              <a:ext cx="2751911" cy="116259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 sz="24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AR" sz="2400" b="1" dirty="0" smtClean="0">
                  <a:solidFill>
                    <a:schemeClr val="tx1"/>
                  </a:solidFill>
                </a:rPr>
                <a:t>1 Registro bibliográfico</a:t>
              </a:r>
            </a:p>
            <a:p>
              <a:pPr algn="ctr"/>
              <a:r>
                <a:rPr lang="es-AR" sz="1800" b="1" dirty="0" smtClean="0">
                  <a:solidFill>
                    <a:schemeClr val="tx1"/>
                  </a:solidFill>
                </a:rPr>
                <a:t> </a:t>
              </a:r>
              <a:endParaRPr lang="es-AR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6605451" y="4789714"/>
              <a:ext cx="1480457" cy="5660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err="1" smtClean="0"/>
                <a:t>Item</a:t>
              </a:r>
              <a:r>
                <a:rPr lang="es-AR" sz="1800" b="1" dirty="0" smtClean="0"/>
                <a:t> 1</a:t>
              </a:r>
            </a:p>
            <a:p>
              <a:pPr algn="ctr"/>
              <a:r>
                <a:rPr lang="es-AR" sz="1800" b="1" dirty="0" smtClean="0"/>
                <a:t>Biblioteca 1</a:t>
              </a:r>
              <a:endParaRPr lang="es-AR" sz="1800" b="1" dirty="0"/>
            </a:p>
          </p:txBody>
        </p:sp>
        <p:sp>
          <p:nvSpPr>
            <p:cNvPr id="40" name="39 Flecha abajo"/>
            <p:cNvSpPr/>
            <p:nvPr/>
          </p:nvSpPr>
          <p:spPr>
            <a:xfrm rot="2267369">
              <a:off x="7654126" y="3448313"/>
              <a:ext cx="246263" cy="1363418"/>
            </a:xfrm>
            <a:prstGeom prst="downArrow">
              <a:avLst>
                <a:gd name="adj1" fmla="val 46931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1" name="40 Flecha abajo"/>
            <p:cNvSpPr/>
            <p:nvPr/>
          </p:nvSpPr>
          <p:spPr>
            <a:xfrm rot="693702">
              <a:off x="8629466" y="3556195"/>
              <a:ext cx="226773" cy="188172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6" name="45 Rectángulo"/>
            <p:cNvSpPr/>
            <p:nvPr/>
          </p:nvSpPr>
          <p:spPr>
            <a:xfrm>
              <a:off x="7802879" y="5608319"/>
              <a:ext cx="1480457" cy="5660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err="1" smtClean="0"/>
                <a:t>Item</a:t>
              </a:r>
              <a:r>
                <a:rPr lang="es-AR" sz="1800" b="1" dirty="0" smtClean="0"/>
                <a:t> 1</a:t>
              </a:r>
            </a:p>
            <a:p>
              <a:pPr algn="ctr"/>
              <a:r>
                <a:rPr lang="es-AR" sz="1800" b="1" dirty="0" smtClean="0"/>
                <a:t>Biblioteca 1</a:t>
              </a:r>
              <a:endParaRPr lang="es-AR" sz="1800" b="1" dirty="0"/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10541726" y="5630091"/>
              <a:ext cx="1480457" cy="5660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err="1" smtClean="0"/>
                <a:t>Item</a:t>
              </a:r>
              <a:r>
                <a:rPr lang="es-AR" sz="1800" b="1" dirty="0" smtClean="0"/>
                <a:t> 1</a:t>
              </a:r>
            </a:p>
            <a:p>
              <a:pPr algn="ctr"/>
              <a:r>
                <a:rPr lang="es-AR" sz="1800" b="1" dirty="0" smtClean="0"/>
                <a:t>Biblioteca 1</a:t>
              </a:r>
              <a:endParaRPr lang="es-AR" sz="1800" b="1" dirty="0"/>
            </a:p>
          </p:txBody>
        </p:sp>
        <p:sp>
          <p:nvSpPr>
            <p:cNvPr id="48" name="47 Rectángulo"/>
            <p:cNvSpPr/>
            <p:nvPr/>
          </p:nvSpPr>
          <p:spPr>
            <a:xfrm>
              <a:off x="8943701" y="4868091"/>
              <a:ext cx="1480457" cy="5660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800" b="1" dirty="0" err="1" smtClean="0"/>
                <a:t>Item</a:t>
              </a:r>
              <a:r>
                <a:rPr lang="es-AR" sz="1800" b="1" dirty="0" smtClean="0"/>
                <a:t> 1</a:t>
              </a:r>
            </a:p>
            <a:p>
              <a:pPr algn="ctr"/>
              <a:r>
                <a:rPr lang="es-AR" sz="1800" b="1" dirty="0" smtClean="0"/>
                <a:t>Biblioteca 1</a:t>
              </a:r>
              <a:endParaRPr lang="es-AR" sz="1800" b="1" dirty="0"/>
            </a:p>
          </p:txBody>
        </p:sp>
        <p:sp>
          <p:nvSpPr>
            <p:cNvPr id="49" name="48 Flecha abajo"/>
            <p:cNvSpPr/>
            <p:nvPr/>
          </p:nvSpPr>
          <p:spPr>
            <a:xfrm rot="20491124">
              <a:off x="9388316" y="3569024"/>
              <a:ext cx="230722" cy="1157869"/>
            </a:xfrm>
            <a:prstGeom prst="downArrow">
              <a:avLst>
                <a:gd name="adj1" fmla="val 46931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0" name="49 Flecha abajo"/>
            <p:cNvSpPr/>
            <p:nvPr/>
          </p:nvSpPr>
          <p:spPr>
            <a:xfrm rot="19672250">
              <a:off x="10508378" y="3472938"/>
              <a:ext cx="246470" cy="22667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0440ab1c6_0_12"/>
          <p:cNvSpPr txBox="1">
            <a:spLocks noGrp="1"/>
          </p:cNvSpPr>
          <p:nvPr>
            <p:ph type="title"/>
          </p:nvPr>
        </p:nvSpPr>
        <p:spPr>
          <a:xfrm>
            <a:off x="163542" y="0"/>
            <a:ext cx="10325932" cy="935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3200" dirty="0" smtClean="0">
                <a:solidFill>
                  <a:schemeClr val="lt1"/>
                </a:solidFill>
              </a:rPr>
              <a:t>El mismo recurso en varias bibliotecas de la </a:t>
            </a:r>
            <a:r>
              <a:rPr lang="es-ES" sz="3200" dirty="0" err="1" smtClean="0">
                <a:solidFill>
                  <a:schemeClr val="lt1"/>
                </a:solidFill>
              </a:rPr>
              <a:t>UNCuyo</a:t>
            </a:r>
            <a:endParaRPr sz="3200" dirty="0">
              <a:solidFill>
                <a:schemeClr val="lt1"/>
              </a:solidFill>
            </a:endParaRPr>
          </a:p>
        </p:txBody>
      </p:sp>
      <p:pic>
        <p:nvPicPr>
          <p:cNvPr id="146" name="Google Shape;146;g60440ab1c6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56072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2700" t="14569" r="3712"/>
          <a:stretch>
            <a:fillRect/>
          </a:stretch>
        </p:blipFill>
        <p:spPr bwMode="auto">
          <a:xfrm>
            <a:off x="222068" y="888274"/>
            <a:ext cx="11631879" cy="596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0440ab1c6_0_12"/>
          <p:cNvSpPr txBox="1">
            <a:spLocks noGrp="1"/>
          </p:cNvSpPr>
          <p:nvPr>
            <p:ph type="title"/>
          </p:nvPr>
        </p:nvSpPr>
        <p:spPr>
          <a:xfrm>
            <a:off x="163542" y="0"/>
            <a:ext cx="10325932" cy="935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3200" dirty="0" smtClean="0">
                <a:solidFill>
                  <a:schemeClr val="lt1"/>
                </a:solidFill>
              </a:rPr>
              <a:t>     Edición rápida de registros</a:t>
            </a:r>
            <a:endParaRPr sz="3200" dirty="0">
              <a:solidFill>
                <a:schemeClr val="lt1"/>
              </a:solidFill>
            </a:endParaRPr>
          </a:p>
        </p:txBody>
      </p:sp>
      <p:pic>
        <p:nvPicPr>
          <p:cNvPr id="146" name="Google Shape;146;g60440ab1c6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56072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 t="15256"/>
          <a:stretch>
            <a:fillRect/>
          </a:stretch>
        </p:blipFill>
        <p:spPr bwMode="auto">
          <a:xfrm>
            <a:off x="235141" y="1059671"/>
            <a:ext cx="11592000" cy="5522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0440ab1c6_0_12"/>
          <p:cNvSpPr txBox="1">
            <a:spLocks noGrp="1"/>
          </p:cNvSpPr>
          <p:nvPr>
            <p:ph type="title"/>
          </p:nvPr>
        </p:nvSpPr>
        <p:spPr>
          <a:xfrm>
            <a:off x="163542" y="0"/>
            <a:ext cx="10325932" cy="935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Font typeface="Rockwell"/>
              <a:buNone/>
            </a:pPr>
            <a:r>
              <a:rPr lang="es-ES" sz="3200" dirty="0" smtClean="0">
                <a:solidFill>
                  <a:schemeClr val="lt1"/>
                </a:solidFill>
              </a:rPr>
              <a:t>     Histórico de cambios : recuperación de registros</a:t>
            </a:r>
            <a:endParaRPr sz="3200" dirty="0">
              <a:solidFill>
                <a:schemeClr val="lt1"/>
              </a:solidFill>
            </a:endParaRPr>
          </a:p>
        </p:txBody>
      </p:sp>
      <p:pic>
        <p:nvPicPr>
          <p:cNvPr id="146" name="Google Shape;146;g60440ab1c6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03374" y="266169"/>
            <a:ext cx="1535928" cy="696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 l="-553" t="14272"/>
          <a:stretch>
            <a:fillRect/>
          </a:stretch>
        </p:blipFill>
        <p:spPr bwMode="auto">
          <a:xfrm>
            <a:off x="336346" y="1050949"/>
            <a:ext cx="11619984" cy="5569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po de madera">
  <a:themeElements>
    <a:clrScheme name="Wood Type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499</Words>
  <Application>Microsoft Office PowerPoint</Application>
  <PresentationFormat>Personalizado</PresentationFormat>
  <Paragraphs>219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Tipo de madera</vt:lpstr>
      <vt:lpstr>SIG-SID Y RDA: DEL TRABAJO AISLADO A LA CATALOGACIÓN COMPARTIDA EN EL  SISTEMA INTEGRADO DE DOCUMENTACIÓN  DE LA UNCUYO  PAULA CERIOTTO Y PATRICIA TESTA</vt:lpstr>
      <vt:lpstr>1997-2019: UN LARGO CAMINO</vt:lpstr>
      <vt:lpstr>1997-2019: UN LARGO CAMINO</vt:lpstr>
      <vt:lpstr>2017-2019: SIG-SID</vt:lpstr>
      <vt:lpstr>Funcionalidades del SIG-SID</vt:lpstr>
      <vt:lpstr>El mismo recurso en varias bibliotecas de la UNCuyo</vt:lpstr>
      <vt:lpstr>El mismo recurso en varias bibliotecas de la UNCuyo</vt:lpstr>
      <vt:lpstr>     Edición rápida de registros</vt:lpstr>
      <vt:lpstr>     Histórico de cambios : recuperación de registros</vt:lpstr>
      <vt:lpstr>RDA (Recursos, descripción y acceso)</vt:lpstr>
      <vt:lpstr>RDA (Recursos, descripción y acceso)</vt:lpstr>
      <vt:lpstr>RDA (Recursos, descripción y acceso)</vt:lpstr>
      <vt:lpstr>RDA (Recursos, descripción y acceso)</vt:lpstr>
      <vt:lpstr>RDA (Recursos, descripción y acceso)</vt:lpstr>
      <vt:lpstr>Marc 21</vt:lpstr>
      <vt:lpstr>Marc 21</vt:lpstr>
      <vt:lpstr>Políticas del SID</vt:lpstr>
      <vt:lpstr>Políticas del SID</vt:lpstr>
      <vt:lpstr>Desafíos</vt:lpstr>
      <vt:lpstr>Conclusión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SIG-SID Y RDA: DEL TRABAJO AISLADO A LA CATALOGACIÓN COMPARTIDA EN EL  SISTEMA INTEGRADO DE DOCUMENTACIÓN  DE LA UNCUYO  PAULA CERIOTTO Y PATRICIA TESTA</dc:title>
  <dc:creator>Biblioteca</dc:creator>
  <cp:lastModifiedBy>Paula</cp:lastModifiedBy>
  <cp:revision>36</cp:revision>
  <dcterms:created xsi:type="dcterms:W3CDTF">2019-09-13T14:06:45Z</dcterms:created>
  <dcterms:modified xsi:type="dcterms:W3CDTF">2019-10-04T00:33:12Z</dcterms:modified>
</cp:coreProperties>
</file>